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485" r:id="rId3"/>
    <p:sldId id="338" r:id="rId5"/>
    <p:sldId id="469" r:id="rId6"/>
    <p:sldId id="531" r:id="rId7"/>
    <p:sldId id="532" r:id="rId8"/>
    <p:sldId id="533" r:id="rId9"/>
    <p:sldId id="471" r:id="rId10"/>
    <p:sldId id="534" r:id="rId11"/>
    <p:sldId id="470" r:id="rId12"/>
    <p:sldId id="535" r:id="rId13"/>
    <p:sldId id="472" r:id="rId14"/>
    <p:sldId id="516" r:id="rId15"/>
    <p:sldId id="536" r:id="rId16"/>
    <p:sldId id="473" r:id="rId17"/>
    <p:sldId id="512" r:id="rId18"/>
    <p:sldId id="537" r:id="rId19"/>
    <p:sldId id="474" r:id="rId20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C0B"/>
    <a:srgbClr val="F68908"/>
    <a:srgbClr val="FF8000"/>
    <a:srgbClr val="FD690C"/>
    <a:srgbClr val="FD6108"/>
    <a:srgbClr val="EA6A09"/>
    <a:srgbClr val="F7A654"/>
    <a:srgbClr val="50AB06"/>
    <a:srgbClr val="AA28BA"/>
    <a:srgbClr val="713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2" autoAdjust="0"/>
    <p:restoredTop sz="96341" autoAdjust="0"/>
  </p:normalViewPr>
  <p:slideViewPr>
    <p:cSldViewPr snapToGrid="0" snapToObjects="1">
      <p:cViewPr>
        <p:scale>
          <a:sx n="100" d="100"/>
          <a:sy n="100" d="100"/>
        </p:scale>
        <p:origin x="-1064" y="344"/>
      </p:cViewPr>
      <p:guideLst>
        <p:guide orient="horz" pos="3225"/>
        <p:guide pos="241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2713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hyperlink" Target="https://create.codelab.club/projects/1113/" TargetMode="External"/><Relationship Id="rId8" Type="http://schemas.openxmlformats.org/officeDocument/2006/relationships/hyperlink" Target="https://create.codelab.club/projects/1112/" TargetMode="External"/><Relationship Id="rId7" Type="http://schemas.openxmlformats.org/officeDocument/2006/relationships/hyperlink" Target="https://create.codelab.club/projects/1117/" TargetMode="External"/><Relationship Id="rId6" Type="http://schemas.openxmlformats.org/officeDocument/2006/relationships/hyperlink" Target="https://create.codelab.club/projects/1114/" TargetMode="External"/><Relationship Id="rId5" Type="http://schemas.openxmlformats.org/officeDocument/2006/relationships/hyperlink" Target="https://create.codelab.club/projects/1116/" TargetMode="External"/><Relationship Id="rId4" Type="http://schemas.openxmlformats.org/officeDocument/2006/relationships/hyperlink" Target="https://create.codelab.club/projects/1115/" TargetMode="External"/><Relationship Id="rId3" Type="http://schemas.openxmlformats.org/officeDocument/2006/relationships/hyperlink" Target="https://create.codelab.club/projects/1119/" TargetMode="External"/><Relationship Id="rId2" Type="http://schemas.openxmlformats.org/officeDocument/2006/relationships/hyperlink" Target="https://create.codelab.club/projects/1111/" TargetMode="External"/><Relationship Id="rId12" Type="http://schemas.openxmlformats.org/officeDocument/2006/relationships/notesSlide" Target="../notesSlides/notesSlide10.xml"/><Relationship Id="rId11" Type="http://schemas.openxmlformats.org/officeDocument/2006/relationships/slideLayout" Target="../slideLayouts/slideLayout1.xml"/><Relationship Id="rId10" Type="http://schemas.openxmlformats.org/officeDocument/2006/relationships/hyperlink" Target="https://create.codelab.club/studios/86/" TargetMode="External"/><Relationship Id="rId1" Type="http://schemas.openxmlformats.org/officeDocument/2006/relationships/hyperlink" Target="https://create.codelab.club/projects/1118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scratch.codelab.club/studios/87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create.codelab.club/studios/87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1.xml"/><Relationship Id="rId6" Type="http://schemas.openxmlformats.org/officeDocument/2006/relationships/hyperlink" Target="https://scratch.codelab.club/studios/88/" TargetMode="External"/><Relationship Id="rId5" Type="http://schemas.openxmlformats.org/officeDocument/2006/relationships/hyperlink" Target="https://scratch.codelab.club/projects/1134/" TargetMode="External"/><Relationship Id="rId4" Type="http://schemas.openxmlformats.org/officeDocument/2006/relationships/hyperlink" Target="https://scratch.codelab.club/projects/1133/" TargetMode="External"/><Relationship Id="rId3" Type="http://schemas.openxmlformats.org/officeDocument/2006/relationships/hyperlink" Target="https://scratch.codelab.club/projects/1129/" TargetMode="External"/><Relationship Id="rId2" Type="http://schemas.openxmlformats.org/officeDocument/2006/relationships/hyperlink" Target="https://scratch.codelab.club/projects/1128/" TargetMode="External"/><Relationship Id="rId1" Type="http://schemas.openxmlformats.org/officeDocument/2006/relationships/hyperlink" Target="https://scratch.codelab.club/projects/1126/" TargetMode="Externa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88/" TargetMode="External"/><Relationship Id="rId6" Type="http://schemas.openxmlformats.org/officeDocument/2006/relationships/hyperlink" Target="https://create.codelab.club/projects/1134/" TargetMode="External"/><Relationship Id="rId5" Type="http://schemas.openxmlformats.org/officeDocument/2006/relationships/hyperlink" Target="https://scratch.codelab.club/projects/1133/" TargetMode="External"/><Relationship Id="rId4" Type="http://schemas.openxmlformats.org/officeDocument/2006/relationships/hyperlink" Target="https://create.codelab.club/projects/1133/" TargetMode="External"/><Relationship Id="rId3" Type="http://schemas.openxmlformats.org/officeDocument/2006/relationships/hyperlink" Target="https://create.codelab.club/projects/1129/" TargetMode="External"/><Relationship Id="rId2" Type="http://schemas.openxmlformats.org/officeDocument/2006/relationships/hyperlink" Target="https://create.codelab.club/projects/1128/" TargetMode="External"/><Relationship Id="rId1" Type="http://schemas.openxmlformats.org/officeDocument/2006/relationships/hyperlink" Target="https://create.codelab.club/projects/1126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83/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hyperlink" Target="https://create.codelab.club/studios/83/" TargetMode="Externa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hyperlink" Target="https://create.codelab.club/studios/83/" TargetMode="External"/><Relationship Id="rId8" Type="http://schemas.openxmlformats.org/officeDocument/2006/relationships/image" Target="../media/image21.png"/><Relationship Id="rId7" Type="http://schemas.openxmlformats.org/officeDocument/2006/relationships/image" Target="../media/image9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1" Type="http://schemas.openxmlformats.org/officeDocument/2006/relationships/notesSlide" Target="../notesSlides/notesSlide6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create.codelab.club/studios/85/" TargetMode="External"/><Relationship Id="rId3" Type="http://schemas.openxmlformats.org/officeDocument/2006/relationships/hyperlink" Target="http://youtu.be/uXq379XkhVw" TargetMode="External"/><Relationship Id="rId2" Type="http://schemas.openxmlformats.org/officeDocument/2006/relationships/hyperlink" Target="https://create.codelab.club/projects/1106/" TargetMode="External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1.xml"/><Relationship Id="rId1" Type="http://schemas.openxmlformats.org/officeDocument/2006/relationships/hyperlink" Target="https://create.codelab.club/projects/111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4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457200" y="464006"/>
            <a:ext cx="281594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</a:t>
            </a:r>
            <a:r>
              <a:rPr lang="en-US" sz="5300" dirty="0">
                <a:latin typeface="Futura Condensed"/>
                <a:cs typeface="Futura Condensed"/>
              </a:rPr>
              <a:t>4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>
                <a:latin typeface="Futura Condensed"/>
                <a:cs typeface="Futura Condensed"/>
              </a:rPr>
              <a:t>游戏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258227" y="8353791"/>
            <a:ext cx="2514173" cy="119888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Futura Condensed"/>
                <a:cs typeface="Futura Condensed"/>
              </a:rPr>
              <a:t>游戏愿望单</a:t>
            </a:r>
            <a:r>
              <a:rPr lang="en-US" sz="1200" dirty="0" smtClean="0">
                <a:latin typeface="Futura Condensed"/>
                <a:cs typeface="Futura Condensed"/>
              </a:rPr>
              <a:t>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新手游戏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得</a:t>
            </a:r>
            <a:r>
              <a:rPr lang="zh-CN" altLang="en-US" sz="1200" dirty="0" smtClean="0">
                <a:latin typeface="Futura Condensed"/>
                <a:cs typeface="Futura Condensed"/>
              </a:rPr>
              <a:t>分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扩展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互动</a:t>
            </a:r>
            <a:r>
              <a:rPr lang="en-US" sz="1200" dirty="0">
                <a:latin typeface="Futura Condensed"/>
                <a:cs typeface="Futura Condensed"/>
              </a:rPr>
              <a:t>			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抓虫子</a:t>
            </a:r>
            <a:r>
              <a:rPr lang="en-US" sz="1200" dirty="0" smtClean="0">
                <a:latin typeface="Futura Condensed"/>
                <a:cs typeface="Futura Condensed"/>
              </a:rPr>
              <a:t>   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5328" y="8605169"/>
            <a:ext cx="3674608" cy="604226"/>
            <a:chOff x="634075" y="8600752"/>
            <a:chExt cx="3674608" cy="604226"/>
          </a:xfrm>
        </p:grpSpPr>
        <p:grpSp>
          <p:nvGrpSpPr>
            <p:cNvPr id="42" name="Group 41"/>
            <p:cNvGrpSpPr/>
            <p:nvPr/>
          </p:nvGrpSpPr>
          <p:grpSpPr>
            <a:xfrm>
              <a:off x="853841" y="8748598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50" name="Straight Connector 49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634075" y="8600752"/>
              <a:ext cx="3674608" cy="470400"/>
              <a:chOff x="1998752" y="6567822"/>
              <a:chExt cx="3674608" cy="470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1998752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0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532725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1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061946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2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612497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3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666729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5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202961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6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58" name="Group 57"/>
          <p:cNvGrpSpPr/>
          <p:nvPr/>
        </p:nvGrpSpPr>
        <p:grpSpPr>
          <a:xfrm>
            <a:off x="2718607" y="8464714"/>
            <a:ext cx="516223" cy="516223"/>
            <a:chOff x="1267298" y="8604842"/>
            <a:chExt cx="516223" cy="516223"/>
          </a:xfrm>
        </p:grpSpPr>
        <p:sp>
          <p:nvSpPr>
            <p:cNvPr id="59" name="Teardrop 58"/>
            <p:cNvSpPr/>
            <p:nvPr/>
          </p:nvSpPr>
          <p:spPr>
            <a:xfrm rot="8075815">
              <a:off x="1267298" y="8604842"/>
              <a:ext cx="516223" cy="516223"/>
            </a:xfrm>
            <a:prstGeom prst="teardrop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336401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4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-1" y="7496308"/>
            <a:ext cx="7772401" cy="954107"/>
            <a:chOff x="-1" y="7315657"/>
            <a:chExt cx="7772401" cy="954107"/>
          </a:xfrm>
        </p:grpSpPr>
        <p:sp>
          <p:nvSpPr>
            <p:cNvPr id="80" name="Rectangle 79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50AB06"/>
            </a:solidFill>
            <a:ln>
              <a:solidFill>
                <a:srgbClr val="50AB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Diamond 86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Diamond 87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279937" y="7315657"/>
              <a:ext cx="3187664" cy="9541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 smtClean="0">
                <a:solidFill>
                  <a:srgbClr val="FFFFFF"/>
                </a:solidFill>
                <a:latin typeface="Futura Condensed"/>
                <a:cs typeface="Futura Condensed"/>
              </a:endParaRPr>
            </a:p>
            <a:p>
              <a:pPr algn="ctr"/>
              <a:endParaRPr lang="en-US" sz="2800" dirty="0">
                <a:solidFill>
                  <a:srgbClr val="FF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3829984" y="6603168"/>
            <a:ext cx="3402084" cy="1059815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多人玩家 </a:t>
            </a:r>
            <a:r>
              <a:rPr lang="zh-CN" altLang="en-US" sz="1100" dirty="0">
                <a:hlinkClick r:id="rId1" action="ppaction://hlinkfile"/>
              </a:rPr>
              <a:t>https://create.codelab.club/projects/1118/</a:t>
            </a:r>
            <a:endParaRPr lang="zh-CN" altLang="en-US" sz="1000" dirty="0"/>
          </a:p>
          <a:p>
            <a:r>
              <a:rPr lang="zh-CN" altLang="en-US" sz="1100" dirty="0"/>
              <a:t>该程序展示和如何增加另一个玩家到游戏中。玩家 </a:t>
            </a:r>
            <a:r>
              <a:rPr lang="en-US" altLang="zh-CN" sz="1100" dirty="0"/>
              <a:t>1 </a:t>
            </a:r>
            <a:r>
              <a:rPr lang="zh-CN" altLang="en-US" sz="1100" dirty="0"/>
              <a:t>使用方向键来</a:t>
            </a:r>
            <a:r>
              <a:rPr lang="zh-CN" altLang="en-US" sz="1100" dirty="0" smtClean="0"/>
              <a:t>操作橙色方块</a:t>
            </a:r>
            <a:r>
              <a:rPr lang="zh-CN" altLang="en-US" sz="1100" dirty="0"/>
              <a:t>，玩家 </a:t>
            </a:r>
            <a:r>
              <a:rPr lang="en-US" altLang="zh-CN" sz="1100" dirty="0"/>
              <a:t>2 </a:t>
            </a:r>
            <a:r>
              <a:rPr lang="zh-CN" altLang="en-US" sz="1100" dirty="0"/>
              <a:t>使用 </a:t>
            </a:r>
            <a:r>
              <a:rPr lang="en-US" altLang="zh-CN" sz="1100" dirty="0"/>
              <a:t>W</a:t>
            </a:r>
            <a:r>
              <a:rPr lang="zh-CN" altLang="en-US" sz="1100" dirty="0"/>
              <a:t>、</a:t>
            </a:r>
            <a:r>
              <a:rPr lang="en-US" altLang="zh-CN" sz="1100" dirty="0"/>
              <a:t>A</a:t>
            </a:r>
            <a:r>
              <a:rPr lang="zh-CN" altLang="en-US" sz="1100" dirty="0"/>
              <a:t>、</a:t>
            </a:r>
            <a:r>
              <a:rPr lang="en-US" altLang="zh-CN" sz="1100" dirty="0"/>
              <a:t>S</a:t>
            </a:r>
            <a:r>
              <a:rPr lang="zh-CN" altLang="en-US" sz="1100" dirty="0"/>
              <a:t>、</a:t>
            </a:r>
            <a:r>
              <a:rPr lang="en-US" altLang="zh-CN" sz="1100" dirty="0"/>
              <a:t>D </a:t>
            </a:r>
            <a:r>
              <a:rPr lang="zh-CN" altLang="en-US" sz="1100" dirty="0"/>
              <a:t>按键来操作紫色方块。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7871074"/>
            <a:ext cx="7772400" cy="532604"/>
            <a:chOff x="0" y="7871074"/>
            <a:chExt cx="7772400" cy="532604"/>
          </a:xfrm>
        </p:grpSpPr>
        <p:sp>
          <p:nvSpPr>
            <p:cNvPr id="52" name="Rectangle 51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Diamond 59"/>
            <p:cNvSpPr/>
            <p:nvPr/>
          </p:nvSpPr>
          <p:spPr>
            <a:xfrm>
              <a:off x="1744862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Diamond 60"/>
            <p:cNvSpPr/>
            <p:nvPr/>
          </p:nvSpPr>
          <p:spPr>
            <a:xfrm>
              <a:off x="5631063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7879206"/>
              <a:ext cx="38707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0726" y="7884634"/>
              <a:ext cx="39016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45295" y="1523490"/>
            <a:ext cx="2357172" cy="1702265"/>
            <a:chOff x="409710" y="1458324"/>
            <a:chExt cx="2357172" cy="1702265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4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 smtClean="0">
                  <a:latin typeface="Futura Condensed"/>
                  <a:cs typeface="Futura Condensed"/>
                </a:rPr>
                <a:t>你能怎样扩展并且重新构思</a:t>
              </a:r>
              <a:r>
                <a:rPr lang="en-US" altLang="zh-CN" sz="1200" dirty="0" smtClean="0"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latin typeface="Futura Condensed"/>
                  <a:cs typeface="Futura Condensed"/>
                </a:rPr>
                <a:t>中的游戏呢？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你可以在你的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项目中添加额外的功能来设计游戏。在以下扩展模块中选择一个或多个添加到你已制作的迷宫、乒乓球或卷轴游戏中。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4076669" y="8474325"/>
            <a:ext cx="3314032" cy="15684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添加</a:t>
            </a:r>
            <a:r>
              <a:rPr lang="zh-CN" altLang="en-US" sz="1200" dirty="0"/>
              <a:t>另一个扩展模块到你的迷宫、乒乓球或者卷轴游戏中。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一下自己，看看能否做更多呢！继续浏览每个扩展模块并把适合的</a:t>
            </a:r>
            <a:r>
              <a:rPr lang="zh-CN" altLang="en-US" sz="1200" dirty="0" smtClean="0"/>
              <a:t>加入到</a:t>
            </a:r>
            <a:r>
              <a:rPr lang="zh-CN" altLang="en-US" sz="1200" dirty="0"/>
              <a:t>你的游戏中吧！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帮</a:t>
            </a:r>
            <a:r>
              <a:rPr lang="zh-CN" altLang="en-US" sz="1200" dirty="0"/>
              <a:t>一帮你的同伴！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和</a:t>
            </a:r>
            <a:r>
              <a:rPr lang="zh-CN" altLang="en-US" sz="1200" dirty="0"/>
              <a:t>你的同伴分享一下你的项目，并相互给予对方游戏反馈。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870726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3829984" y="66893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>
              <a:buSzPct val="100000"/>
            </a:pPr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得分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>
              <a:buSzPct val="100000"/>
            </a:pPr>
            <a:r>
              <a:rPr lang="zh-CN" altLang="en-US" sz="1100" dirty="0">
                <a:hlinkClick r:id="rId2" action="ppaction://hlinkfile"/>
              </a:rPr>
              <a:t>https://create.codelab.club/projects/1111/</a:t>
            </a:r>
            <a:endParaRPr lang="zh-CN" altLang="en-US" sz="1100" dirty="0"/>
          </a:p>
          <a:p>
            <a:r>
              <a:rPr lang="zh-CN" altLang="en-US" sz="1100" dirty="0"/>
              <a:t>该程序展示了如何设定并修改得分。每点击一次 Scratch 猫咪，得分都会</a:t>
            </a:r>
            <a:r>
              <a:rPr lang="zh-CN" altLang="en-US" sz="1100" dirty="0" smtClean="0"/>
              <a:t>增加 </a:t>
            </a:r>
            <a:r>
              <a:rPr lang="zh-CN" altLang="en-US" sz="1100" dirty="0"/>
              <a:t>10。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829984" y="215249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计时器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3" action="ppaction://hlinkfile"/>
              </a:rPr>
              <a:t>https://create.codelab.club/projects/1119/</a:t>
            </a:r>
            <a:r>
              <a:rPr lang="zh-CN" altLang="en-US" sz="1100" dirty="0"/>
              <a:t> </a:t>
            </a:r>
            <a:endParaRPr lang="zh-CN" altLang="en-US" sz="1100" dirty="0"/>
          </a:p>
          <a:p>
            <a:r>
              <a:rPr lang="zh-CN" altLang="en-US" sz="1100" dirty="0"/>
              <a:t>该程序展示了如何使用计时器。使用鼠标引导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猫咪到 </a:t>
            </a:r>
            <a:r>
              <a:rPr lang="en-US" altLang="zh-CN" sz="1100" dirty="0"/>
              <a:t>Gobo </a:t>
            </a:r>
            <a:r>
              <a:rPr lang="zh-CN" altLang="en-US" sz="1100" dirty="0"/>
              <a:t>所在的</a:t>
            </a:r>
            <a:r>
              <a:rPr lang="zh-CN" altLang="en-US" sz="1100" dirty="0" smtClean="0"/>
              <a:t>位置。</a:t>
            </a:r>
            <a:endParaRPr lang="zh-CN" altLang="en-US" sz="1100" dirty="0"/>
          </a:p>
        </p:txBody>
      </p:sp>
      <p:sp>
        <p:nvSpPr>
          <p:cNvPr id="76" name="Rectangle 75"/>
          <p:cNvSpPr/>
          <p:nvPr/>
        </p:nvSpPr>
        <p:spPr>
          <a:xfrm>
            <a:off x="3829986" y="4377831"/>
            <a:ext cx="3402082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鼠标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4" action="ppaction://hlinkfile"/>
              </a:rPr>
              <a:t>https://create.codelab.club/projects/1115/</a:t>
            </a:r>
            <a:endParaRPr lang="zh-CN" altLang="en-US" sz="1000" dirty="0"/>
          </a:p>
          <a:p>
            <a:r>
              <a:rPr lang="zh-CN" altLang="en-US" sz="1100" dirty="0"/>
              <a:t>该程序展示了如何操作鼠标来控制游戏。移动鼠标以移动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829984" y="5119610"/>
            <a:ext cx="3402084" cy="89027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重新开始 </a:t>
            </a:r>
            <a:r>
              <a:rPr lang="zh-CN" altLang="en-US" sz="1100" dirty="0">
                <a:hlinkClick r:id="rId5" action="ppaction://hlinkfile"/>
              </a:rPr>
              <a:t>https://create.codelab.club/projects/1116/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/>
              <a:t>该程序展示了如何创建一个按钮来重新开始游戏。点击“重新开始”按钮来</a:t>
            </a:r>
            <a:r>
              <a:rPr lang="zh-CN" altLang="en-US" sz="1100" dirty="0" smtClean="0"/>
              <a:t>重新开始</a:t>
            </a:r>
            <a:r>
              <a:rPr lang="zh-CN" altLang="en-US" sz="1100" dirty="0"/>
              <a:t>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829986" y="3636052"/>
            <a:ext cx="3402082" cy="85979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奖励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6" action="ppaction://hlinkfile"/>
              </a:rPr>
              <a:t>https://create.codelab.club/projects/1114/</a:t>
            </a:r>
            <a:endParaRPr lang="zh-CN" altLang="en-US" sz="1000" dirty="0">
              <a:hlinkClick r:id="rId6" action="ppaction://hlinkfile"/>
            </a:endParaRPr>
          </a:p>
          <a:p>
            <a:r>
              <a:rPr lang="zh-CN" altLang="en-US" sz="1100" dirty="0"/>
              <a:t>该程序展示了如何收集道具。使用方向键移动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猫咪来收集目标道具。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829986" y="5861389"/>
            <a:ext cx="3402082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菜单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7" action="ppaction://hlinkfile"/>
              </a:rPr>
              <a:t>https://create.codelab.club/projects/1117/</a:t>
            </a:r>
            <a:endParaRPr lang="zh-CN" altLang="en-US" sz="1000" dirty="0"/>
          </a:p>
          <a:p>
            <a:r>
              <a:rPr lang="zh-CN" altLang="en-US" sz="1100" dirty="0"/>
              <a:t>该程序展示了如何在游戏的开始界面显示菜单。点击菜单页上的“开始”</a:t>
            </a:r>
            <a:r>
              <a:rPr lang="zh-CN" altLang="en-US" sz="1100" dirty="0" smtClean="0"/>
              <a:t>按钮</a:t>
            </a:r>
            <a:r>
              <a:rPr lang="zh-CN" altLang="en-US" sz="1100" dirty="0"/>
              <a:t>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829984" y="141071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关卡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 algn="l"/>
            <a:r>
              <a:rPr lang="zh-CN" altLang="en-US" sz="1100" dirty="0">
                <a:hlinkClick r:id="rId8" action="ppaction://hlinkfile"/>
              </a:rPr>
              <a:t>https://create.codelab.club/projects/1112/</a:t>
            </a:r>
            <a:endParaRPr lang="zh-CN" altLang="en-US" sz="1100" dirty="0">
              <a:sym typeface="+mn-ea"/>
            </a:endParaRPr>
          </a:p>
          <a:p>
            <a:pPr algn="l"/>
            <a:r>
              <a:rPr lang="zh-CN" altLang="en-US" sz="1100" dirty="0"/>
              <a:t>该程序展示了如何切换关卡。每按下一次空格键，得分都会增加 1 。每 </a:t>
            </a:r>
            <a:r>
              <a:rPr lang="en-US" altLang="zh-CN" sz="1100" dirty="0"/>
              <a:t>10 </a:t>
            </a:r>
            <a:r>
              <a:rPr lang="zh-CN" altLang="en-US" sz="1100" dirty="0"/>
              <a:t>分切换 </a:t>
            </a:r>
            <a:r>
              <a:rPr lang="en-US" altLang="zh-CN" sz="1100" dirty="0"/>
              <a:t>1 </a:t>
            </a:r>
            <a:r>
              <a:rPr lang="zh-CN" altLang="en-US" sz="1100" dirty="0"/>
              <a:t>个关卡。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829984" y="289427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敌人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 algn="l"/>
            <a:r>
              <a:rPr lang="zh-CN" altLang="en-US" sz="1100" dirty="0">
                <a:hlinkClick r:id="rId9" action="ppaction://hlinkfile"/>
              </a:rPr>
              <a:t>https://create.codelab.club/projects/1113/</a:t>
            </a:r>
            <a:endParaRPr lang="zh-CN" altLang="en-US" sz="1000" dirty="0"/>
          </a:p>
          <a:p>
            <a:r>
              <a:rPr lang="zh-CN" altLang="en-US" sz="1100" dirty="0"/>
              <a:t>该程序展示了如何添加一个“敌人”。使用上下按键控制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猫咪躲避网球。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7031" y="3857808"/>
            <a:ext cx="3086735" cy="1924050"/>
            <a:chOff x="427031" y="3857808"/>
            <a:chExt cx="3086735" cy="1924050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3086735" cy="1924050"/>
              <a:chOff x="427031" y="3857808"/>
              <a:chExt cx="3086735" cy="1924050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3086735" cy="154940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访问扩展</a:t>
                </a:r>
                <a:r>
                  <a:rPr lang="zh-CN" altLang="en-US" sz="1200" dirty="0"/>
                  <a:t>模块</a:t>
                </a:r>
                <a:r>
                  <a:rPr lang="zh-CN" altLang="en-US" sz="1200" dirty="0" smtClean="0"/>
                  <a:t>工作室：</a:t>
                </a:r>
                <a:br>
                  <a:rPr lang="en-US" sz="1200" dirty="0">
                    <a:latin typeface="Futura Condensed"/>
                    <a:cs typeface="Futura Condensed"/>
                  </a:rPr>
                </a:br>
                <a:r>
                  <a:rPr lang="zh-CN" altLang="en-US" sz="1200" dirty="0">
                    <a:hlinkClick r:id="rId10" action="ppaction://hlinkfile"/>
                  </a:rPr>
                  <a:t>https://create.codelab.club/studios/86/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选择一个（或多个）扩展模块来探索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将</a:t>
                </a:r>
                <a:r>
                  <a:rPr lang="zh-CN" altLang="en-US" sz="1200" dirty="0"/>
                  <a:t>你选择的拓展加入到先前制作的游戏项目中。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40" name="Straight Connector 39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308272" y="8474325"/>
            <a:ext cx="3356511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“背包”</a:t>
            </a:r>
            <a:r>
              <a:rPr lang="zh-CN" altLang="en-US" sz="1200" dirty="0"/>
              <a:t>工具在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编程中是一个非常实用的工具。它能存储</a:t>
            </a:r>
            <a:r>
              <a:rPr lang="zh-CN" altLang="en-US" sz="1200" dirty="0" smtClean="0"/>
              <a:t>代码</a:t>
            </a:r>
            <a:r>
              <a:rPr lang="zh-CN" altLang="en-US" sz="1200" dirty="0"/>
              <a:t>、音频文件、角色等内容。尝试用它来添加扩展模块到你的游戏</a:t>
            </a:r>
            <a:r>
              <a:rPr lang="zh-CN" altLang="en-US" sz="1200" dirty="0" smtClean="0"/>
              <a:t>中吧。</a:t>
            </a:r>
            <a:endParaRPr lang="en-US" altLang="zh-CN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此外</a:t>
            </a:r>
            <a:r>
              <a:rPr lang="zh-CN" altLang="en-US" sz="1200" dirty="0"/>
              <a:t>，在你的设计日志中写出想法和代码也是帮助你添加扩展</a:t>
            </a:r>
            <a:r>
              <a:rPr lang="zh-CN" altLang="en-US" sz="1200" dirty="0" smtClean="0"/>
              <a:t>模块</a:t>
            </a:r>
            <a:r>
              <a:rPr lang="zh-CN" altLang="en-US" sz="1200" dirty="0"/>
              <a:t>的另一个</a:t>
            </a:r>
            <a:r>
              <a:rPr lang="zh-CN" altLang="en-US" sz="1200" dirty="0" smtClean="0"/>
              <a:t>好办法</a:t>
            </a:r>
            <a:r>
              <a:rPr lang="zh-CN" altLang="en-US" sz="1200" dirty="0"/>
              <a:t>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7995" y="647673"/>
            <a:ext cx="28159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扩展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增加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游戏难度的方法有哪些？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你在自己的游戏项目中添加了哪些扩展模块？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描述你在游戏中添加扩展模块的过程。</a:t>
                  </a:r>
                  <a:endParaRPr lang="en-US" sz="1600" dirty="0"/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5" name="Group 34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7" name="Picture 36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96095" y="6984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扩展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415665" y="8517982"/>
            <a:ext cx="3227327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在开始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编程前，在设计日志上写下每个互动谜题可能的解决方法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和</a:t>
            </a:r>
            <a:r>
              <a:rPr lang="zh-CN" altLang="en-US" sz="1200" dirty="0"/>
              <a:t>你的同伴一起完成。与同伴合作是解决问题的好方法，而且，你</a:t>
            </a:r>
            <a:r>
              <a:rPr lang="zh-CN" altLang="en-US" sz="1200" dirty="0" smtClean="0"/>
              <a:t>能够从中</a:t>
            </a:r>
            <a:r>
              <a:rPr lang="zh-CN" altLang="en-US" sz="1200" dirty="0"/>
              <a:t>获得使用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编程的新视角</a:t>
            </a:r>
            <a:r>
              <a:rPr lang="zh-CN" altLang="en-US" sz="1200" dirty="0" smtClean="0"/>
              <a:t>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每个你制作的项目添加到互动工作室中：</a:t>
            </a:r>
            <a:r>
              <a:rPr lang="zh-CN" altLang="en-US" sz="1200" dirty="0" smtClean="0">
                <a:sym typeface="+mn-ea"/>
                <a:hlinkClick r:id="rId1" action="ppaction://hlinkfile"/>
              </a:rPr>
              <a:t>https://scratch.codelab.club/studios/87/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</a:t>
            </a:r>
            <a:r>
              <a:rPr lang="zh-CN" altLang="en-US" sz="1200" dirty="0"/>
              <a:t>一帮你的小伙伴吧！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和</a:t>
            </a:r>
            <a:r>
              <a:rPr lang="zh-CN" altLang="en-US" sz="1200" dirty="0"/>
              <a:t>你的同伴讨论每个谜题的解决策略。并记录下你们各自方法中的相同点与不同点。</a:t>
            </a:r>
            <a:endParaRPr lang="zh-CN" altLang="en-US" sz="1200" dirty="0"/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643589" y="755849"/>
            <a:ext cx="3747111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</a:rPr>
              <a:t>谜题 </a:t>
            </a:r>
            <a:r>
              <a:rPr lang="en-US" altLang="zh-CN" sz="1200" b="1" dirty="0">
                <a:latin typeface="Futura Condensed"/>
                <a:cs typeface="Futura Condensed"/>
              </a:rPr>
              <a:t>1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按下 </a:t>
            </a:r>
            <a:r>
              <a:rPr lang="en-US" altLang="zh-CN" sz="1200" dirty="0"/>
              <a:t>D </a:t>
            </a:r>
            <a:r>
              <a:rPr lang="zh-CN" altLang="en-US" sz="1200" dirty="0"/>
              <a:t>键，角色就会变大一点；按下 </a:t>
            </a:r>
            <a:r>
              <a:rPr lang="en-US" altLang="zh-CN" sz="1200" dirty="0"/>
              <a:t>X </a:t>
            </a:r>
            <a:r>
              <a:rPr lang="zh-CN" altLang="en-US" sz="1200" dirty="0"/>
              <a:t>键，它就会变小一点。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642991" y="1519178"/>
            <a:ext cx="3748255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2 </a:t>
            </a:r>
            <a:r>
              <a:rPr lang="zh-CN" altLang="en-US" sz="1200" b="1" dirty="0">
                <a:latin typeface="Futura Condensed"/>
                <a:cs typeface="Futura Condensed"/>
              </a:rPr>
              <a:t>： 角色</a:t>
            </a:r>
            <a:r>
              <a:rPr lang="zh-CN" altLang="en-US" sz="1200" dirty="0"/>
              <a:t>一听到大的声音，自身的颜色就会发生变化。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643590" y="2282507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3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当角色在屏幕上方 </a:t>
            </a:r>
            <a:r>
              <a:rPr lang="en-US" altLang="zh-CN" sz="1200" dirty="0"/>
              <a:t>25% </a:t>
            </a:r>
            <a:r>
              <a:rPr lang="zh-CN" altLang="en-US" sz="1200" dirty="0"/>
              <a:t>的范围内时，它会说：“我喜欢待在上面。”</a:t>
            </a:r>
            <a:endParaRPr lang="en-US" altLang="zh-CN" sz="1200" dirty="0"/>
          </a:p>
        </p:txBody>
      </p:sp>
      <p:sp>
        <p:nvSpPr>
          <p:cNvPr id="68" name="Rectangle 67"/>
          <p:cNvSpPr/>
          <p:nvPr/>
        </p:nvSpPr>
        <p:spPr>
          <a:xfrm>
            <a:off x="3643590" y="3045836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4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当角色碰到蓝色，它播放一个高的音调，当它碰到红色，它播放一个低的音调。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655965" y="3809165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5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当两个角色碰到一起，其中一个角色说</a:t>
            </a:r>
            <a:r>
              <a:rPr lang="en-US" altLang="zh-CN" sz="1200" dirty="0"/>
              <a:t>“</a:t>
            </a:r>
            <a:r>
              <a:rPr lang="zh-CN" altLang="en-US" sz="1200" dirty="0"/>
              <a:t>对不起</a:t>
            </a:r>
            <a:r>
              <a:rPr lang="en-US" altLang="zh-CN" sz="1200" dirty="0"/>
              <a:t>”</a:t>
            </a:r>
            <a:r>
              <a:rPr lang="zh-CN" altLang="en-US" sz="1200" dirty="0"/>
              <a:t>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655965" y="4572494"/>
            <a:ext cx="3735282" cy="367030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6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当小猫靠近小狗时，小狗会掉头就跑。</a:t>
            </a:r>
            <a:endParaRPr lang="en-US" altLang="zh-CN" sz="1200" dirty="0"/>
          </a:p>
        </p:txBody>
      </p:sp>
      <p:sp>
        <p:nvSpPr>
          <p:cNvPr id="74" name="Rectangle 73"/>
          <p:cNvSpPr/>
          <p:nvPr/>
        </p:nvSpPr>
        <p:spPr>
          <a:xfrm>
            <a:off x="3655965" y="5335823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7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当你点击背景时，在你鼠标所在的位置会出现一朵花。</a:t>
            </a:r>
            <a:endParaRPr lang="en-US" altLang="zh-CN" sz="1200" dirty="0"/>
          </a:p>
        </p:txBody>
      </p:sp>
      <p:sp>
        <p:nvSpPr>
          <p:cNvPr id="75" name="Rectangle 74"/>
          <p:cNvSpPr/>
          <p:nvPr/>
        </p:nvSpPr>
        <p:spPr>
          <a:xfrm>
            <a:off x="3655965" y="609915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8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当你点击一个角色时，其他角色都会开始跳舞。</a:t>
            </a:r>
            <a:endParaRPr lang="en-US" altLang="zh-CN" sz="1200" dirty="0"/>
          </a:p>
        </p:txBody>
      </p:sp>
      <p:sp>
        <p:nvSpPr>
          <p:cNvPr id="76" name="Rectangle 75"/>
          <p:cNvSpPr/>
          <p:nvPr/>
        </p:nvSpPr>
        <p:spPr>
          <a:xfrm>
            <a:off x="3655965" y="686248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9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当你移动鼠标指针的时候，角色会跟着移动但不会碰到指针。</a:t>
            </a:r>
            <a:endParaRPr lang="en-US" altLang="zh-CN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80" name="Rectangle 79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82" name="Diamond 81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100" name="Oval Callout 99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感觉进入死胡同了么？没关系！试试以下这些方法。。。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45295" y="1616617"/>
            <a:ext cx="2357172" cy="1602139"/>
            <a:chOff x="409710" y="1551451"/>
            <a:chExt cx="2357172" cy="1602139"/>
          </a:xfrm>
        </p:grpSpPr>
        <p:sp>
          <p:nvSpPr>
            <p:cNvPr id="111" name="TextBox 110"/>
            <p:cNvSpPr txBox="1"/>
            <p:nvPr/>
          </p:nvSpPr>
          <p:spPr>
            <a:xfrm>
              <a:off x="502845" y="1551451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en-US" altLang="zh-CN" sz="1200" dirty="0" smtClean="0"/>
                <a:t>Scratch </a:t>
              </a:r>
              <a:r>
                <a:rPr lang="zh-CN" altLang="en-US" sz="1200" dirty="0" smtClean="0"/>
                <a:t>项目与一张静止的图片或视频有什么区别吗？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09710" y="2323645"/>
              <a:ext cx="235717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解决这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9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个谜题，这些谜题包含了 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互动相关的进阶概念。每个谜题都有多种可能的解决方案。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7031" y="3858228"/>
            <a:ext cx="2970866" cy="945454"/>
            <a:chOff x="427031" y="3858228"/>
            <a:chExt cx="2970866" cy="945454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8228"/>
              <a:ext cx="2970866" cy="945454"/>
              <a:chOff x="427031" y="3857808"/>
              <a:chExt cx="2970866" cy="945454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397"/>
                <a:ext cx="2885167" cy="57086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为每个互动谜题创建一个 </a:t>
                </a:r>
                <a:r>
                  <a:rPr lang="en-US" altLang="zh-CN" sz="1200" dirty="0"/>
                  <a:t>S</a:t>
                </a:r>
                <a:r>
                  <a:rPr lang="en-US" altLang="zh-CN" sz="1200" dirty="0" smtClean="0"/>
                  <a:t>cratch </a:t>
                </a:r>
                <a:r>
                  <a:rPr lang="zh-CN" altLang="en-US" sz="1200" dirty="0"/>
                  <a:t>程序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35" name="Straight Connector 34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457995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互动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415665" y="8517982"/>
            <a:ext cx="3227327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在开始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编程前，在设计日志上写下每个互动谜题可能的解决方法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和</a:t>
            </a:r>
            <a:r>
              <a:rPr lang="zh-CN" altLang="en-US" sz="1200" dirty="0"/>
              <a:t>你的同伴一起完成。与同伴合作是解决问题的好方法，而且，你</a:t>
            </a:r>
            <a:r>
              <a:rPr lang="zh-CN" altLang="en-US" sz="1200" dirty="0" smtClean="0"/>
              <a:t>能够从中</a:t>
            </a:r>
            <a:r>
              <a:rPr lang="zh-CN" altLang="en-US" sz="1200" dirty="0"/>
              <a:t>获得使用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编程的新视角</a:t>
            </a:r>
            <a:r>
              <a:rPr lang="zh-CN" altLang="en-US" sz="1200" dirty="0" smtClean="0"/>
              <a:t>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每个你制作的项目添加到互动工作室中：</a:t>
            </a:r>
            <a:r>
              <a:rPr lang="zh-CN" altLang="en-US" sz="1200" dirty="0">
                <a:hlinkClick r:id="rId1" action="ppaction://hlinkfile"/>
              </a:rPr>
              <a:t>https://create.codelab.club/studios/87/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</a:t>
            </a:r>
            <a:r>
              <a:rPr lang="zh-CN" altLang="en-US" sz="1200" dirty="0"/>
              <a:t>一帮你的小伙伴吧！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和</a:t>
            </a:r>
            <a:r>
              <a:rPr lang="zh-CN" altLang="en-US" sz="1200" dirty="0"/>
              <a:t>你的同伴讨论每个谜题的解决策略。并记录下你们各自方法中的相同点与不同点。</a:t>
            </a:r>
            <a:endParaRPr lang="zh-CN" altLang="en-US" sz="1200" dirty="0"/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643589" y="755849"/>
            <a:ext cx="3747111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</a:rPr>
              <a:t>谜题 </a:t>
            </a:r>
            <a:r>
              <a:rPr lang="en-US" altLang="zh-CN" sz="1200" b="1" dirty="0">
                <a:latin typeface="Futura Condensed"/>
                <a:cs typeface="Futura Condensed"/>
              </a:rPr>
              <a:t>1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按下 </a:t>
            </a:r>
            <a:r>
              <a:rPr lang="en-US" altLang="zh-CN" sz="1200" dirty="0"/>
              <a:t>D </a:t>
            </a:r>
            <a:r>
              <a:rPr lang="zh-CN" altLang="en-US" sz="1200" dirty="0"/>
              <a:t>键，角色就会变大一点；按下 </a:t>
            </a:r>
            <a:r>
              <a:rPr lang="en-US" altLang="zh-CN" sz="1200" dirty="0"/>
              <a:t>X </a:t>
            </a:r>
            <a:r>
              <a:rPr lang="zh-CN" altLang="en-US" sz="1200" dirty="0"/>
              <a:t>键，它就会变小一点。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642991" y="1519178"/>
            <a:ext cx="3748255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2 </a:t>
            </a:r>
            <a:r>
              <a:rPr lang="zh-CN" altLang="en-US" sz="1200" b="1" dirty="0">
                <a:latin typeface="Futura Condensed"/>
                <a:cs typeface="Futura Condensed"/>
              </a:rPr>
              <a:t>： 角色</a:t>
            </a:r>
            <a:r>
              <a:rPr lang="zh-CN" altLang="en-US" sz="1200" dirty="0"/>
              <a:t>一听到大的声音，自身的颜色就会发生变化。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643590" y="2282507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3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当角色在屏幕上方 </a:t>
            </a:r>
            <a:r>
              <a:rPr lang="en-US" altLang="zh-CN" sz="1200" dirty="0"/>
              <a:t>25% </a:t>
            </a:r>
            <a:r>
              <a:rPr lang="zh-CN" altLang="en-US" sz="1200" dirty="0"/>
              <a:t>的范围内时，它会说：“我喜欢待在上面。”</a:t>
            </a:r>
            <a:endParaRPr lang="en-US" altLang="zh-CN" sz="1200" dirty="0"/>
          </a:p>
        </p:txBody>
      </p:sp>
      <p:sp>
        <p:nvSpPr>
          <p:cNvPr id="68" name="Rectangle 67"/>
          <p:cNvSpPr/>
          <p:nvPr/>
        </p:nvSpPr>
        <p:spPr>
          <a:xfrm>
            <a:off x="3643590" y="3045836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4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当角色碰到蓝色，它播放一个高的音调，当它碰到红色，它播放一个低的音调。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655965" y="3809165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5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当两个角色碰到一起，其中一个角色说</a:t>
            </a:r>
            <a:r>
              <a:rPr lang="en-US" altLang="zh-CN" sz="1200" dirty="0"/>
              <a:t>“</a:t>
            </a:r>
            <a:r>
              <a:rPr lang="zh-CN" altLang="en-US" sz="1200" dirty="0"/>
              <a:t>对不起</a:t>
            </a:r>
            <a:r>
              <a:rPr lang="en-US" altLang="zh-CN" sz="1200" dirty="0"/>
              <a:t>”</a:t>
            </a:r>
            <a:r>
              <a:rPr lang="zh-CN" altLang="en-US" sz="1200" dirty="0"/>
              <a:t>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655965" y="4572494"/>
            <a:ext cx="3735282" cy="367030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6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当小猫靠近小狗时，小狗会掉头就跑。</a:t>
            </a:r>
            <a:endParaRPr lang="en-US" altLang="zh-CN" sz="1200" dirty="0"/>
          </a:p>
        </p:txBody>
      </p:sp>
      <p:sp>
        <p:nvSpPr>
          <p:cNvPr id="74" name="Rectangle 73"/>
          <p:cNvSpPr/>
          <p:nvPr/>
        </p:nvSpPr>
        <p:spPr>
          <a:xfrm>
            <a:off x="3655965" y="5335823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7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当你点击背景时，在你鼠标所在的位置会出现一朵花。</a:t>
            </a:r>
            <a:endParaRPr lang="en-US" altLang="zh-CN" sz="1200" dirty="0"/>
          </a:p>
        </p:txBody>
      </p:sp>
      <p:sp>
        <p:nvSpPr>
          <p:cNvPr id="75" name="Rectangle 74"/>
          <p:cNvSpPr/>
          <p:nvPr/>
        </p:nvSpPr>
        <p:spPr>
          <a:xfrm>
            <a:off x="3655965" y="609915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8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当你点击一个角色时，其他角色都会开始跳舞。</a:t>
            </a:r>
            <a:endParaRPr lang="en-US" altLang="zh-CN" sz="1200" dirty="0"/>
          </a:p>
        </p:txBody>
      </p:sp>
      <p:sp>
        <p:nvSpPr>
          <p:cNvPr id="76" name="Rectangle 75"/>
          <p:cNvSpPr/>
          <p:nvPr/>
        </p:nvSpPr>
        <p:spPr>
          <a:xfrm>
            <a:off x="3655965" y="686248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9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当你移动鼠标指针的时候，角色会跟着移动但不会碰到指针。</a:t>
            </a:r>
            <a:endParaRPr lang="en-US" altLang="zh-CN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80" name="Rectangle 79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82" name="Diamond 81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100" name="Oval Callout 99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感觉进入死胡同了么？没关系！试试以下这些方法。。。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45295" y="1616617"/>
            <a:ext cx="2357172" cy="1602139"/>
            <a:chOff x="409710" y="1551451"/>
            <a:chExt cx="2357172" cy="1602139"/>
          </a:xfrm>
        </p:grpSpPr>
        <p:sp>
          <p:nvSpPr>
            <p:cNvPr id="111" name="TextBox 110"/>
            <p:cNvSpPr txBox="1"/>
            <p:nvPr/>
          </p:nvSpPr>
          <p:spPr>
            <a:xfrm>
              <a:off x="502845" y="1551451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en-US" altLang="zh-CN" sz="1200" dirty="0" smtClean="0"/>
                <a:t>Scratch </a:t>
              </a:r>
              <a:r>
                <a:rPr lang="zh-CN" altLang="en-US" sz="1200" dirty="0" smtClean="0"/>
                <a:t>项目与一张静止的图片或视频有什么区别吗？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09710" y="2323645"/>
              <a:ext cx="235717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解决这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9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个谜题，这些谜题包含了 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互动相关的进阶概念。每个谜题都有多种可能的解决方案。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7031" y="3858228"/>
            <a:ext cx="2970866" cy="945454"/>
            <a:chOff x="427031" y="3858228"/>
            <a:chExt cx="2970866" cy="945454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8228"/>
              <a:ext cx="2970866" cy="945454"/>
              <a:chOff x="427031" y="3857808"/>
              <a:chExt cx="2970866" cy="945454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397"/>
                <a:ext cx="2885167" cy="57086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为每个互动谜题创建一个 </a:t>
                </a:r>
                <a:r>
                  <a:rPr lang="en-US" altLang="zh-CN" sz="1200" dirty="0"/>
                  <a:t>S</a:t>
                </a:r>
                <a:r>
                  <a:rPr lang="en-US" altLang="zh-CN" sz="1200" dirty="0" smtClean="0"/>
                  <a:t>cratch </a:t>
                </a:r>
                <a:r>
                  <a:rPr lang="zh-CN" altLang="en-US" sz="1200" dirty="0"/>
                  <a:t>程序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35" name="Straight Connector 34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457995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互动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解开了哪个谜题？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你在解谜的时候用了什么方法？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926"/>
                <a:chOff x="444499" y="3063754"/>
                <a:chExt cx="6871221" cy="337926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哪个谜题对你的游戏项目有帮助？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5" name="Group 34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7" name="Picture 36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57995" y="6476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互动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5" y="1523491"/>
            <a:ext cx="2357172" cy="1332694"/>
            <a:chOff x="409710" y="1458325"/>
            <a:chExt cx="2357172" cy="1332694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5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求助！你能调试这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个有问题的程序么？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在本次活动中，你将查找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个程序中问题的原因，并找出对应的解决方法。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15665" y="8517982"/>
            <a:ext cx="3227327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>
                <a:sym typeface="+mn-ea"/>
              </a:rPr>
              <a:t>列出程序中所有可能的问题</a:t>
            </a:r>
            <a:r>
              <a:rPr lang="zh-CN" altLang="en-US" sz="1200" dirty="0" smtClean="0">
                <a:sym typeface="+mn-ea"/>
              </a:rPr>
              <a:t>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记录</a:t>
            </a:r>
            <a:r>
              <a:rPr lang="zh-CN" altLang="en-US" sz="1200" dirty="0">
                <a:sym typeface="+mn-ea"/>
              </a:rPr>
              <a:t>你所做过的尝试，这是一个有用的提示。你会知道哪些是已经做过的，</a:t>
            </a:r>
            <a:r>
              <a:rPr lang="zh-CN" altLang="en-US" sz="1200" dirty="0" smtClean="0">
                <a:sym typeface="+mn-ea"/>
              </a:rPr>
              <a:t>下一步又</a:t>
            </a:r>
            <a:r>
              <a:rPr lang="zh-CN" altLang="en-US" sz="1200" dirty="0">
                <a:sym typeface="+mn-ea"/>
              </a:rPr>
              <a:t>应该尝试些</a:t>
            </a:r>
            <a:r>
              <a:rPr lang="zh-CN" altLang="en-US" sz="1200" dirty="0" smtClean="0">
                <a:sym typeface="+mn-ea"/>
              </a:rPr>
              <a:t>什么。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邻桌同学分享和比较彼此查找问题和解决问题的方法，直到你找到适合自己的调试策略。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同伴一起讨论彼此测试和调试的过程，记录你们解决方法中的相同点和不同点。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右键点击</a:t>
            </a:r>
            <a:r>
              <a:rPr lang="zh-CN" altLang="en-US" sz="1200" dirty="0">
                <a:sym typeface="+mn-ea"/>
              </a:rPr>
              <a:t>程序积木，添加程序注释，这样可以帮助其他人更好地</a:t>
            </a:r>
            <a:r>
              <a:rPr lang="zh-CN" altLang="en-US" sz="1200" dirty="0" smtClean="0">
                <a:sym typeface="+mn-ea"/>
              </a:rPr>
              <a:t>理解你</a:t>
            </a:r>
            <a:r>
              <a:rPr lang="zh-CN" altLang="en-US" sz="1200" dirty="0">
                <a:sym typeface="+mn-ea"/>
              </a:rPr>
              <a:t>的程序。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帮助</a:t>
            </a:r>
            <a:r>
              <a:rPr lang="zh-CN" altLang="en-US" sz="1200" dirty="0">
                <a:sym typeface="+mn-ea"/>
              </a:rPr>
              <a:t>其他人调试项目！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3829978" y="845730"/>
            <a:ext cx="3402084" cy="6582541"/>
            <a:chOff x="4430800" y="773826"/>
            <a:chExt cx="3377972" cy="6194355"/>
          </a:xfrm>
        </p:grpSpPr>
        <p:sp>
          <p:nvSpPr>
            <p:cNvPr id="34" name="Rectangle 33"/>
            <p:cNvSpPr/>
            <p:nvPr/>
          </p:nvSpPr>
          <p:spPr>
            <a:xfrm>
              <a:off x="4430802" y="773826"/>
              <a:ext cx="3377970" cy="106961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1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100" dirty="0">
                  <a:hlinkClick r:id="rId1" action="ppaction://hlinkfile"/>
                </a:rPr>
                <a:t>https://scratch.codelab.club/projects/1126/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在这个项目中，猫咪每拾起一个新道具，</a:t>
              </a:r>
              <a:r>
                <a:rPr lang="zh-CN" altLang="en-US" sz="1100" dirty="0" smtClean="0"/>
                <a:t>“道具”</a:t>
              </a:r>
              <a:r>
                <a:rPr lang="zh-CN" altLang="en-US" sz="1100" dirty="0"/>
                <a:t>列表就要更新一次。但猫咪</a:t>
              </a:r>
              <a:r>
                <a:rPr lang="zh-CN" altLang="en-US" sz="1100" dirty="0" smtClean="0"/>
                <a:t>只能</a:t>
              </a:r>
              <a:r>
                <a:rPr lang="zh-CN" altLang="en-US" sz="1100" dirty="0"/>
                <a:t>捡起笔记本电脑。我们该如何修改这个程序呢？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430802" y="2091672"/>
              <a:ext cx="3377970" cy="106961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2 </a:t>
              </a:r>
              <a:r>
                <a:rPr lang="zh-CN" altLang="en-US" sz="1100" dirty="0">
                  <a:hlinkClick r:id="rId2" action="ppaction://hlinkfile"/>
                </a:rPr>
                <a:t>https://scratch.codelab.club/projects/1128/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在这个项目中，猫咪只要收集到黄色 </a:t>
              </a:r>
              <a:r>
                <a:rPr lang="en-US" altLang="zh-CN" sz="1100" dirty="0"/>
                <a:t>Gobo </a:t>
              </a:r>
              <a:r>
                <a:rPr lang="zh-CN" altLang="en-US" sz="1100" dirty="0"/>
                <a:t>就会得到 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分，一旦碰到了粉色</a:t>
              </a:r>
              <a:r>
                <a:rPr lang="zh-CN" altLang="en-US" sz="1100" dirty="0" smtClean="0"/>
                <a:t>的 </a:t>
              </a:r>
              <a:r>
                <a:rPr lang="en-US" altLang="zh-CN" sz="1100" dirty="0" smtClean="0"/>
                <a:t>Gobo </a:t>
              </a:r>
              <a:r>
                <a:rPr lang="zh-CN" altLang="en-US" sz="1100" dirty="0"/>
                <a:t>就要减去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分。但程序没有按预期运行，我们该如何修改呢？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30800" y="3409519"/>
              <a:ext cx="3377972" cy="910073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3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100" dirty="0">
                  <a:hlinkClick r:id="rId3" action="ppaction://hlinkfile"/>
                </a:rPr>
                <a:t>https://scratch.codelab.club/projects/1129/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在这个项目中，你需要猜 </a:t>
              </a:r>
              <a:r>
                <a:rPr lang="en-US" altLang="zh-CN" sz="1100" dirty="0"/>
                <a:t>1-10 </a:t>
              </a:r>
              <a:r>
                <a:rPr lang="zh-CN" altLang="en-US" sz="1100" dirty="0"/>
                <a:t>中的一个数字，但程序不能正确地检验猜测结果。我们该如何修改呢？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30800" y="4618613"/>
              <a:ext cx="3377972" cy="1229166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4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endParaRPr lang="en-US" sz="1200" b="1" dirty="0" smtClean="0">
                <a:latin typeface="Futura Condensed"/>
                <a:cs typeface="Futura Condensed"/>
              </a:endParaRPr>
            </a:p>
            <a:p>
              <a:pPr indent="0">
                <a:buFont typeface="Wingdings" panose="05000000000000000000" pitchFamily="2" charset="2"/>
                <a:buNone/>
              </a:pPr>
              <a:r>
                <a:rPr lang="en-US" sz="1000" dirty="0" smtClean="0">
                  <a:latin typeface="Futura Condensed"/>
                  <a:cs typeface="Futura Condensed"/>
                </a:rPr>
                <a:t>    </a:t>
              </a:r>
              <a:r>
                <a:rPr lang="zh-CN" altLang="en-US" sz="1100" dirty="0">
                  <a:hlinkClick r:id="rId4" action="ppaction://hlinkfile"/>
                </a:rPr>
                <a:t>https://scratch.codelab.club/projects/1133/</a:t>
              </a:r>
              <a:br>
                <a:rPr lang="en-US" sz="1000" dirty="0" smtClean="0">
                  <a:latin typeface="Futura Condensed"/>
                  <a:cs typeface="Futura Condensed"/>
                  <a:hlinkClick r:id="rId4" action="ppaction://hlinkfile"/>
                </a:rPr>
              </a:br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在这个项目中，猫咪被网球击中一次，变量</a:t>
              </a:r>
              <a:r>
                <a:rPr lang="zh-CN" altLang="en-US" sz="1100" dirty="0" smtClean="0"/>
                <a:t>“被击中次数”</a:t>
              </a:r>
              <a:r>
                <a:rPr lang="zh-CN" altLang="en-US" sz="1100" dirty="0"/>
                <a:t>就应该增加 </a:t>
              </a:r>
              <a:r>
                <a:rPr lang="en-US" altLang="zh-CN" sz="1100" dirty="0" smtClean="0"/>
                <a:t>1 </a:t>
              </a:r>
              <a:r>
                <a:rPr lang="zh-CN" altLang="en-US" sz="1100" dirty="0" smtClean="0"/>
                <a:t>分</a:t>
              </a:r>
              <a:r>
                <a:rPr lang="zh-CN" altLang="en-US" sz="1100" dirty="0"/>
                <a:t>，但在该程序中，当猫咪被击中时，增加的次数会多于 </a:t>
              </a:r>
              <a:r>
                <a:rPr lang="en-US" altLang="zh-CN" sz="1100" dirty="0"/>
                <a:t>1 </a:t>
              </a:r>
              <a:r>
                <a:rPr lang="zh-CN" altLang="en-US" sz="1100" dirty="0"/>
                <a:t>分。我们该如何修改呢？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30800" y="6072449"/>
              <a:ext cx="3377972" cy="895732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100" b="1" dirty="0">
                  <a:sym typeface="+mn-ea"/>
                </a:rPr>
                <a:t>Debug-It 4.5</a:t>
              </a:r>
              <a:r>
                <a:rPr lang="zh-CN" altLang="en-US" sz="1100" b="1" dirty="0"/>
                <a:t> </a:t>
              </a:r>
              <a:r>
                <a:rPr lang="zh-CN" altLang="en-US" sz="1100" dirty="0">
                  <a:hlinkClick r:id="rId5" action="ppaction://hlinkfile"/>
                </a:rPr>
                <a:t>https://scratch.codelab.club/projects/1134/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在这个项目中，猫咪需要穿越迷宫到达黄色区域，但猫咪能够穿墙。我们该</a:t>
              </a:r>
              <a:r>
                <a:rPr lang="zh-CN" altLang="en-US" sz="1100" dirty="0" smtClean="0"/>
                <a:t>如何修改</a:t>
              </a:r>
              <a:r>
                <a:rPr lang="zh-CN" altLang="en-US" sz="1100" dirty="0"/>
                <a:t>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7031" y="3857808"/>
            <a:ext cx="2970866" cy="2163384"/>
            <a:chOff x="427031" y="3857808"/>
            <a:chExt cx="2970866" cy="2163384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2970866" cy="2163384"/>
              <a:chOff x="427031" y="3857808"/>
              <a:chExt cx="2970866" cy="2163384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397"/>
                <a:ext cx="2885167" cy="178879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进入第 </a:t>
                </a:r>
                <a:r>
                  <a:rPr lang="en-US" altLang="zh-CN" sz="1200" dirty="0"/>
                  <a:t>4 </a:t>
                </a:r>
                <a:r>
                  <a:rPr lang="zh-CN" altLang="en-US" sz="1200" dirty="0"/>
                  <a:t>单元</a:t>
                </a:r>
                <a:r>
                  <a:rPr lang="zh-CN" altLang="en-US" sz="1200" dirty="0" smtClean="0"/>
                  <a:t>“抓虫子”工作室：</a:t>
                </a:r>
                <a:br>
                  <a:rPr lang="en-US" sz="1200" dirty="0" smtClean="0">
                    <a:latin typeface="Futura Condensed"/>
                    <a:cs typeface="Futura Condensed"/>
                  </a:rPr>
                </a:br>
                <a:r>
                  <a:rPr lang="zh-CN" altLang="en-US" sz="1200" dirty="0" smtClean="0">
                    <a:sym typeface="+mn-ea"/>
                    <a:hlinkClick r:id="rId6" action="ppaction://hlinkfile"/>
                  </a:rPr>
                  <a:t>https://scratch.codelab.club/studios/88/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>
                    <a:sym typeface="+mn-ea"/>
                  </a:rPr>
                  <a:t>对 </a:t>
                </a:r>
                <a:r>
                  <a:rPr lang="en-US" altLang="zh-CN" sz="1200" dirty="0" smtClean="0">
                    <a:sym typeface="+mn-ea"/>
                  </a:rPr>
                  <a:t>5 </a:t>
                </a:r>
                <a:r>
                  <a:rPr lang="zh-CN" altLang="en-US" sz="1200" dirty="0">
                    <a:sym typeface="+mn-ea"/>
                  </a:rPr>
                  <a:t>个有问题的程序进行测试和</a:t>
                </a:r>
                <a:r>
                  <a:rPr lang="zh-CN" altLang="en-US" sz="1200" dirty="0" smtClean="0">
                    <a:sym typeface="+mn-ea"/>
                  </a:rPr>
                  <a:t>调试。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写下你的解决方案，或用你的解决方案对问题程序进行改编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52" name="Straight Connector 51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/>
          <p:cNvSpPr txBox="1"/>
          <p:nvPr/>
        </p:nvSpPr>
        <p:spPr>
          <a:xfrm>
            <a:off x="457995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抓虫子</a:t>
            </a:r>
            <a:endParaRPr lang="en-US" sz="48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45" name="Rectangle 44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49" name="Diamond 48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47" name="Oval Callout 46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感觉进入了死胡同？没关系！试试以下这些方法。。。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5" y="1523491"/>
            <a:ext cx="2357172" cy="1332694"/>
            <a:chOff x="409710" y="1458325"/>
            <a:chExt cx="2357172" cy="1332694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5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求助！你能调试这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个有问题的程序么？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在本次活动中，你将查找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个程序中问题的原因，并找出对应的解决方法。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15665" y="8517982"/>
            <a:ext cx="3227327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>
                <a:sym typeface="+mn-ea"/>
              </a:rPr>
              <a:t>列出程序中所有可能的问题</a:t>
            </a:r>
            <a:r>
              <a:rPr lang="zh-CN" altLang="en-US" sz="1200" dirty="0" smtClean="0">
                <a:sym typeface="+mn-ea"/>
              </a:rPr>
              <a:t>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记录</a:t>
            </a:r>
            <a:r>
              <a:rPr lang="zh-CN" altLang="en-US" sz="1200" dirty="0">
                <a:sym typeface="+mn-ea"/>
              </a:rPr>
              <a:t>你所做过的尝试，这是一个有用的提示。你会知道哪些是已经做过的，</a:t>
            </a:r>
            <a:r>
              <a:rPr lang="zh-CN" altLang="en-US" sz="1200" dirty="0" smtClean="0">
                <a:sym typeface="+mn-ea"/>
              </a:rPr>
              <a:t>下一步又</a:t>
            </a:r>
            <a:r>
              <a:rPr lang="zh-CN" altLang="en-US" sz="1200" dirty="0">
                <a:sym typeface="+mn-ea"/>
              </a:rPr>
              <a:t>应该尝试些</a:t>
            </a:r>
            <a:r>
              <a:rPr lang="zh-CN" altLang="en-US" sz="1200" dirty="0" smtClean="0">
                <a:sym typeface="+mn-ea"/>
              </a:rPr>
              <a:t>什么。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邻桌同学分享和比较彼此查找问题和解决问题的方法，直到你找到适合自己的调试策略。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同伴一起讨论彼此测试和调试的过程，记录你们解决方法中的相同点和不同点。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右键点击</a:t>
            </a:r>
            <a:r>
              <a:rPr lang="zh-CN" altLang="en-US" sz="1200" dirty="0">
                <a:sym typeface="+mn-ea"/>
              </a:rPr>
              <a:t>程序积木，添加程序注释，这样可以帮助其他人更好地</a:t>
            </a:r>
            <a:r>
              <a:rPr lang="zh-CN" altLang="en-US" sz="1200" dirty="0" smtClean="0">
                <a:sym typeface="+mn-ea"/>
              </a:rPr>
              <a:t>理解你</a:t>
            </a:r>
            <a:r>
              <a:rPr lang="zh-CN" altLang="en-US" sz="1200" dirty="0">
                <a:sym typeface="+mn-ea"/>
              </a:rPr>
              <a:t>的程序。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帮助</a:t>
            </a:r>
            <a:r>
              <a:rPr lang="zh-CN" altLang="en-US" sz="1200" dirty="0">
                <a:sym typeface="+mn-ea"/>
              </a:rPr>
              <a:t>其他人调试项目！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3829978" y="845730"/>
            <a:ext cx="3402084" cy="6582541"/>
            <a:chOff x="4430800" y="773826"/>
            <a:chExt cx="3377972" cy="6194355"/>
          </a:xfrm>
        </p:grpSpPr>
        <p:sp>
          <p:nvSpPr>
            <p:cNvPr id="34" name="Rectangle 33"/>
            <p:cNvSpPr/>
            <p:nvPr/>
          </p:nvSpPr>
          <p:spPr>
            <a:xfrm>
              <a:off x="4430802" y="773826"/>
              <a:ext cx="3377970" cy="125784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1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1" action="ppaction://hlinkfile"/>
                </a:rPr>
                <a:t>https://create.codelab.club/projects/1126/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在这个项目中，猫咪每拾起一个新道具，</a:t>
              </a:r>
              <a:r>
                <a:rPr lang="zh-CN" altLang="en-US" sz="1100" dirty="0" smtClean="0"/>
                <a:t>“道具”</a:t>
              </a:r>
              <a:r>
                <a:rPr lang="zh-CN" altLang="en-US" sz="1100" dirty="0"/>
                <a:t>列表就要更新一次。但猫咪</a:t>
              </a:r>
              <a:r>
                <a:rPr lang="zh-CN" altLang="en-US" sz="1100" dirty="0" smtClean="0"/>
                <a:t>只能</a:t>
              </a:r>
              <a:r>
                <a:rPr lang="zh-CN" altLang="en-US" sz="1100" dirty="0"/>
                <a:t>捡起笔记本电脑。我们该如何修改这个程序呢？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430802" y="2091672"/>
              <a:ext cx="3377970" cy="125784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2 </a:t>
              </a:r>
              <a:r>
                <a:rPr lang="zh-CN" altLang="en-US" sz="1200" dirty="0">
                  <a:sym typeface="+mn-ea"/>
                  <a:hlinkClick r:id="rId2" action="ppaction://hlinkfile"/>
                </a:rPr>
                <a:t>https://create.codelab.club/projects/1128/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在这个项目中，猫咪只要收集到黄色 </a:t>
              </a:r>
              <a:r>
                <a:rPr lang="en-US" altLang="zh-CN" sz="1100" dirty="0"/>
                <a:t>Gobo </a:t>
              </a:r>
              <a:r>
                <a:rPr lang="zh-CN" altLang="en-US" sz="1100" dirty="0"/>
                <a:t>就会得到 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分，一旦碰到了粉色</a:t>
              </a:r>
              <a:r>
                <a:rPr lang="zh-CN" altLang="en-US" sz="1100" dirty="0" smtClean="0"/>
                <a:t>的 </a:t>
              </a:r>
              <a:r>
                <a:rPr lang="en-US" altLang="zh-CN" sz="1100" dirty="0" smtClean="0"/>
                <a:t>Gobo </a:t>
              </a:r>
              <a:r>
                <a:rPr lang="zh-CN" altLang="en-US" sz="1100" dirty="0"/>
                <a:t>就要减去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分。但程序没有按预期运行，我们该如何修改呢？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30800" y="3409519"/>
              <a:ext cx="3377972" cy="109889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3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3" action="ppaction://hlinkfile"/>
                </a:rPr>
                <a:t>https://create.codelab.club/projects/1129/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在这个项目中，你需要猜 </a:t>
              </a:r>
              <a:r>
                <a:rPr lang="en-US" altLang="zh-CN" sz="1100" dirty="0"/>
                <a:t>1-10 </a:t>
              </a:r>
              <a:r>
                <a:rPr lang="zh-CN" altLang="en-US" sz="1100" dirty="0"/>
                <a:t>中的一个数字，但程序不能正确地检验猜测结果。我们该如何修改呢？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30800" y="4618613"/>
              <a:ext cx="3377972" cy="121422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4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endParaRPr lang="en-US" sz="1200" b="1" dirty="0" smtClean="0">
                <a:latin typeface="Futura Condensed"/>
                <a:cs typeface="Futura Condensed"/>
              </a:endParaRPr>
            </a:p>
            <a:p>
              <a:pPr indent="0">
                <a:buFont typeface="Wingdings" panose="05000000000000000000" pitchFamily="2" charset="2"/>
                <a:buNone/>
              </a:pPr>
              <a:r>
                <a:rPr lang="en-US" sz="1000" dirty="0" smtClean="0">
                  <a:latin typeface="Futura Condensed"/>
                  <a:cs typeface="Futura Condensed"/>
                </a:rPr>
                <a:t>    </a:t>
              </a:r>
              <a:r>
                <a:rPr lang="zh-CN" altLang="en-US" sz="1200" dirty="0">
                  <a:hlinkClick r:id="rId4" action="ppaction://hlinkfile"/>
                </a:rPr>
                <a:t>https://create.codelab.club/projects/1133/</a:t>
              </a:r>
              <a:br>
                <a:rPr lang="en-US" sz="1000" dirty="0" smtClean="0">
                  <a:latin typeface="Futura Condensed"/>
                  <a:cs typeface="Futura Condensed"/>
                  <a:hlinkClick r:id="rId5" action="ppaction://hlinkfile"/>
                </a:rPr>
              </a:br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在这个项目中，猫咪被网球击中一次，变量</a:t>
              </a:r>
              <a:r>
                <a:rPr lang="zh-CN" altLang="en-US" sz="1100" dirty="0" smtClean="0"/>
                <a:t>“被击中次数”</a:t>
              </a:r>
              <a:r>
                <a:rPr lang="zh-CN" altLang="en-US" sz="1100" dirty="0"/>
                <a:t>就应该增加 </a:t>
              </a:r>
              <a:r>
                <a:rPr lang="en-US" altLang="zh-CN" sz="1100" dirty="0" smtClean="0"/>
                <a:t>1 </a:t>
              </a:r>
              <a:r>
                <a:rPr lang="zh-CN" altLang="en-US" sz="1100" dirty="0" smtClean="0"/>
                <a:t>分</a:t>
              </a:r>
              <a:r>
                <a:rPr lang="zh-CN" altLang="en-US" sz="1100" dirty="0"/>
                <a:t>，但在该程序中，当猫咪被击中时，增加的次数会多于 </a:t>
              </a:r>
              <a:r>
                <a:rPr lang="en-US" altLang="zh-CN" sz="1100" dirty="0"/>
                <a:t>1 </a:t>
              </a:r>
              <a:r>
                <a:rPr lang="zh-CN" altLang="en-US" sz="1100" dirty="0"/>
                <a:t>分。我们该如何修改呢？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30800" y="6072449"/>
              <a:ext cx="3377972" cy="895732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100" b="1" dirty="0">
                  <a:sym typeface="+mn-ea"/>
                </a:rPr>
                <a:t>Debug-It 4.5</a:t>
              </a:r>
              <a:r>
                <a:rPr lang="zh-CN" altLang="en-US" sz="1100" b="1" dirty="0"/>
                <a:t> </a:t>
              </a:r>
              <a:r>
                <a:rPr lang="zh-CN" altLang="en-US" sz="1200" dirty="0">
                  <a:hlinkClick r:id="rId6" action="ppaction://hlinkfile"/>
                </a:rPr>
                <a:t>https://create.codelab.club/projects/1134/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在这个项目中，猫咪需要穿越迷宫到达黄色区域，但猫咪能够穿墙。我们该</a:t>
              </a:r>
              <a:r>
                <a:rPr lang="zh-CN" altLang="en-US" sz="1100" dirty="0" smtClean="0"/>
                <a:t>如何修改</a:t>
              </a:r>
              <a:r>
                <a:rPr lang="zh-CN" altLang="en-US" sz="1100" dirty="0"/>
                <a:t>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7031" y="3857808"/>
            <a:ext cx="2970866" cy="2163445"/>
            <a:chOff x="427031" y="3857808"/>
            <a:chExt cx="2970866" cy="2163445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2970866" cy="2163445"/>
              <a:chOff x="427031" y="3857808"/>
              <a:chExt cx="2970866" cy="216344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2847975" cy="178879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进入第 </a:t>
                </a:r>
                <a:r>
                  <a:rPr lang="en-US" altLang="zh-CN" sz="1200" dirty="0"/>
                  <a:t>4 </a:t>
                </a:r>
                <a:r>
                  <a:rPr lang="zh-CN" altLang="en-US" sz="1200" dirty="0"/>
                  <a:t>单元</a:t>
                </a:r>
                <a:r>
                  <a:rPr lang="zh-CN" altLang="en-US" sz="1200" dirty="0" smtClean="0"/>
                  <a:t>“抓虫子”工作室：</a:t>
                </a:r>
                <a:br>
                  <a:rPr lang="en-US" sz="1200" dirty="0" smtClean="0">
                    <a:latin typeface="Futura Condensed"/>
                    <a:cs typeface="Futura Condensed"/>
                  </a:rPr>
                </a:br>
                <a:r>
                  <a:rPr lang="zh-CN" altLang="en-US" sz="1200" dirty="0">
                    <a:hlinkClick r:id="rId7" action="ppaction://hlinkfile"/>
                  </a:rPr>
                  <a:t>https://create.codelab.club/studios/88/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>
                    <a:sym typeface="+mn-ea"/>
                  </a:rPr>
                  <a:t>对 </a:t>
                </a:r>
                <a:r>
                  <a:rPr lang="en-US" altLang="zh-CN" sz="1200" dirty="0" smtClean="0">
                    <a:sym typeface="+mn-ea"/>
                  </a:rPr>
                  <a:t>5 </a:t>
                </a:r>
                <a:r>
                  <a:rPr lang="zh-CN" altLang="en-US" sz="1200" dirty="0">
                    <a:sym typeface="+mn-ea"/>
                  </a:rPr>
                  <a:t>个有问题的程序进行测试和</a:t>
                </a:r>
                <a:r>
                  <a:rPr lang="zh-CN" altLang="en-US" sz="1200" dirty="0" smtClean="0">
                    <a:sym typeface="+mn-ea"/>
                  </a:rPr>
                  <a:t>调试。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写下你的解决方案，或用你的解决方案对问题程序进行改编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52" name="Straight Connector 51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/>
          <p:cNvSpPr txBox="1"/>
          <p:nvPr/>
        </p:nvSpPr>
        <p:spPr>
          <a:xfrm>
            <a:off x="457995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抓虫子</a:t>
            </a:r>
            <a:endParaRPr lang="en-US" sz="48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45" name="Rectangle 44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49" name="Diamond 48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47" name="Oval Callout 46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感觉进入了死胡同？没关系！试试以下这些方法。。。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latin typeface="Futura Condensed"/>
                <a:cs typeface="Futura Condensed"/>
              </a:rPr>
              <a:t>抓虫子</a:t>
            </a:r>
            <a:endParaRPr lang="zh-CN" altLang="en-US" sz="4400" dirty="0" smtClean="0">
              <a:latin typeface="Futura Condensed"/>
              <a:cs typeface="Futura Condensed"/>
            </a:endParaRPr>
          </a:p>
          <a:p>
            <a:r>
              <a:rPr lang="zh-CN" altLang="en-US" sz="4400" dirty="0" smtClean="0">
                <a:latin typeface="Futura Condensed"/>
                <a:cs typeface="Futura Condensed"/>
              </a:rPr>
              <a:t>反思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44" name="Picture 43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52" name="Group 49"/>
          <p:cNvGrpSpPr/>
          <p:nvPr/>
        </p:nvGrpSpPr>
        <p:grpSpPr>
          <a:xfrm>
            <a:off x="462264" y="2631653"/>
            <a:ext cx="6872422" cy="6974779"/>
            <a:chOff x="443298" y="2725094"/>
            <a:chExt cx="6872422" cy="6974779"/>
          </a:xfrm>
        </p:grpSpPr>
        <p:grpSp>
          <p:nvGrpSpPr>
            <p:cNvPr id="53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93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4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问题在哪里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96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5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89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0" name="Group 67"/>
              <p:cNvGrpSpPr/>
              <p:nvPr/>
            </p:nvGrpSpPr>
            <p:grpSpPr>
              <a:xfrm>
                <a:off x="444499" y="4530719"/>
                <a:ext cx="6871221" cy="337926"/>
                <a:chOff x="444499" y="3063754"/>
                <a:chExt cx="6871221" cy="337926"/>
              </a:xfrm>
            </p:grpSpPr>
            <p:sp>
              <p:nvSpPr>
                <p:cNvPr id="91" name="TextBox 90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你是怎么找到问题的？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92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85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6" name="Group 63"/>
              <p:cNvGrpSpPr/>
              <p:nvPr/>
            </p:nvGrpSpPr>
            <p:grpSpPr>
              <a:xfrm>
                <a:off x="444499" y="6353187"/>
                <a:ext cx="6871221" cy="337926"/>
                <a:chOff x="444499" y="3063754"/>
                <a:chExt cx="6871221" cy="337926"/>
              </a:xfrm>
            </p:grpSpPr>
            <p:sp>
              <p:nvSpPr>
                <p:cNvPr id="87" name="TextBox 86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你是怎么解决问题的？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88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0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81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2" name="Group 59"/>
              <p:cNvGrpSpPr/>
              <p:nvPr/>
            </p:nvGrpSpPr>
            <p:grpSpPr>
              <a:xfrm>
                <a:off x="443298" y="8176395"/>
                <a:ext cx="6871221" cy="336446"/>
                <a:chOff x="444499" y="3063754"/>
                <a:chExt cx="6871221" cy="33644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444499" y="3063754"/>
                  <a:ext cx="6871221" cy="3350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  <a:sym typeface="+mn-ea"/>
                    </a:rPr>
                    <a:t>其他人有其他方法解决问题吗？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84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4dreamgamelist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列出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你最喜欢的游戏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名称。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这些游戏有什么共同点？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哪些设计特征让它们成为一个游戏？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列出你</a:t>
                  </a:r>
                  <a:r>
                    <a:rPr lang="zh-CN" altLang="en-US" sz="1600" dirty="0">
                      <a:latin typeface="Futura Condensed"/>
                      <a:cs typeface="Futura Condensed"/>
                      <a:sym typeface="+mn-ea"/>
                    </a:rPr>
                    <a:t>梦想中的游戏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的设计元素。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1" name="Group 40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42" name="Picture 41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3" name="TextBox 42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4 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/>
          <p:cNvSpPr txBox="1"/>
          <p:nvPr/>
        </p:nvSpPr>
        <p:spPr>
          <a:xfrm>
            <a:off x="457994" y="850873"/>
            <a:ext cx="299965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latin typeface="Futura Condensed"/>
                <a:cs typeface="Futura Condensed"/>
              </a:rPr>
              <a:t>游戏愿望单</a:t>
            </a:r>
            <a:endParaRPr lang="en-US" altLang="zh-CN" sz="3600" dirty="0" smtClean="0">
              <a:latin typeface="Futura Condensed"/>
              <a:cs typeface="Futura Condensed"/>
            </a:endParaRPr>
          </a:p>
          <a:p>
            <a:r>
              <a:rPr lang="zh-CN" altLang="en-US" sz="3600" dirty="0" smtClean="0">
                <a:latin typeface="Futura Condensed"/>
                <a:cs typeface="Futura Condensed"/>
              </a:rPr>
              <a:t>反思</a:t>
            </a:r>
            <a:endParaRPr lang="en-US" sz="3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7-17 at 7.59.18 PM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97" y="760792"/>
            <a:ext cx="3700480" cy="275129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0" name="Group 29"/>
          <p:cNvGrpSpPr/>
          <p:nvPr/>
        </p:nvGrpSpPr>
        <p:grpSpPr>
          <a:xfrm rot="0">
            <a:off x="444500" y="584835"/>
            <a:ext cx="2828925" cy="2640812"/>
            <a:chOff x="444500" y="543979"/>
            <a:chExt cx="2828642" cy="2641190"/>
          </a:xfrm>
        </p:grpSpPr>
        <p:grpSp>
          <p:nvGrpSpPr>
            <p:cNvPr id="16" name="Group 15"/>
            <p:cNvGrpSpPr/>
            <p:nvPr/>
          </p:nvGrpSpPr>
          <p:grpSpPr>
            <a:xfrm>
              <a:off x="444500" y="1486125"/>
              <a:ext cx="2348507" cy="1699044"/>
              <a:chOff x="519774" y="1505712"/>
              <a:chExt cx="2348507" cy="1699044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13831" y="1505712"/>
                <a:ext cx="2159001" cy="551894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519774" y="2189881"/>
                <a:ext cx="2348507" cy="1014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在这个项目里，你将尝试自己创作一个游戏，实现角色、得分和关卡之间</a:t>
                </a:r>
                <a:r>
                  <a:rPr lang="zh-CN" altLang="en-US" sz="1200" dirty="0" smtClean="0"/>
                  <a:t>的互动</a:t>
                </a:r>
                <a:r>
                  <a:rPr lang="zh-CN" altLang="en-US" sz="1200" dirty="0"/>
                  <a:t>。你需要在不碰到墙壁的情况下将角色从迷宫的入口移动到出口。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457200" y="543979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迷宫游戏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39" name="Rectangle 38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iamond 39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Diamond 41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573940"/>
            <a:chOff x="441661" y="3857808"/>
            <a:chExt cx="2969349" cy="157394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237496"/>
              <a:chOff x="499401" y="4194252"/>
              <a:chExt cx="2885167" cy="123749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画一个迷宫背景，将墙壁和终点标志设置为不同的颜色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添加</a:t>
                </a:r>
                <a:r>
                  <a:rPr lang="zh-CN" altLang="en-US" sz="1200" dirty="0"/>
                  <a:t>一个角色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</a:t>
                </a:r>
                <a:r>
                  <a:rPr lang="zh-CN" altLang="en-US" sz="1200" dirty="0"/>
                  <a:t>你的游戏具有互动性！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TextBox 30"/>
          <p:cNvSpPr txBox="1"/>
          <p:nvPr/>
        </p:nvSpPr>
        <p:spPr>
          <a:xfrm>
            <a:off x="3783965" y="5231765"/>
            <a:ext cx="30245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这些脚本让用户能控制角色在迷宫里移动</a:t>
            </a:r>
            <a:endParaRPr lang="en-US" sz="1000" dirty="0"/>
          </a:p>
        </p:txBody>
      </p:sp>
      <p:grpSp>
        <p:nvGrpSpPr>
          <p:cNvPr id="193" name="Group 192"/>
          <p:cNvGrpSpPr/>
          <p:nvPr/>
        </p:nvGrpSpPr>
        <p:grpSpPr>
          <a:xfrm>
            <a:off x="457200" y="5857617"/>
            <a:ext cx="2795698" cy="1635676"/>
            <a:chOff x="3992282" y="2830659"/>
            <a:chExt cx="3307404" cy="1864661"/>
          </a:xfrm>
        </p:grpSpPr>
        <p:sp>
          <p:nvSpPr>
            <p:cNvPr id="194" name="TextBox 193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增加多个游戏关卡：可以使用多个背景实现，并且用广播积木触发下一关。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用“创建变量”模块来记录得分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尝试使用“计时器”模块增加游戏难度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96" name="Straight Connector 195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/>
          <p:cNvSpPr txBox="1"/>
          <p:nvPr/>
        </p:nvSpPr>
        <p:spPr>
          <a:xfrm>
            <a:off x="3768725" y="7479030"/>
            <a:ext cx="17386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这个脚本会使碰到蓝色墙壁的角色弹回。</a:t>
            </a:r>
            <a:endParaRPr lang="en-US" sz="1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3787775" y="6058535"/>
            <a:ext cx="176276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这个脚本告诉你从哪里开始移动并标记了迷宫的入口</a:t>
            </a:r>
            <a:endParaRPr lang="en-US" sz="1000" dirty="0"/>
          </a:p>
        </p:txBody>
      </p:sp>
      <p:sp>
        <p:nvSpPr>
          <p:cNvPr id="81" name="TextBox 80"/>
          <p:cNvSpPr txBox="1"/>
          <p:nvPr/>
        </p:nvSpPr>
        <p:spPr>
          <a:xfrm>
            <a:off x="5550535" y="7255510"/>
            <a:ext cx="16713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这个脚本显示当角色到达终点时玩家胜利。</a:t>
            </a:r>
            <a:endParaRPr lang="en-US" sz="1000" dirty="0"/>
          </a:p>
        </p:txBody>
      </p:sp>
      <p:pic>
        <p:nvPicPr>
          <p:cNvPr id="5" name="Picture 4" descr="1 方向键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695" y="3755390"/>
            <a:ext cx="1527810" cy="1476375"/>
          </a:xfrm>
          <a:prstGeom prst="rect">
            <a:avLst/>
          </a:prstGeom>
        </p:spPr>
      </p:pic>
      <p:pic>
        <p:nvPicPr>
          <p:cNvPr id="8" name="Picture 7" descr="2 初始化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30" y="5480685"/>
            <a:ext cx="946150" cy="560070"/>
          </a:xfrm>
          <a:prstGeom prst="rect">
            <a:avLst/>
          </a:prstGeom>
        </p:spPr>
      </p:pic>
      <p:pic>
        <p:nvPicPr>
          <p:cNvPr id="12" name="Picture 11" descr="3 碰撞检测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400" y="6441440"/>
            <a:ext cx="1046480" cy="1037590"/>
          </a:xfrm>
          <a:prstGeom prst="rect">
            <a:avLst/>
          </a:prstGeom>
        </p:spPr>
      </p:pic>
      <p:pic>
        <p:nvPicPr>
          <p:cNvPr id="19" name="Picture 18" descr="4 胜利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765" y="6062345"/>
            <a:ext cx="1229360" cy="1193165"/>
          </a:xfrm>
          <a:prstGeom prst="rect">
            <a:avLst/>
          </a:prstGeom>
        </p:spPr>
      </p:pic>
      <p:pic>
        <p:nvPicPr>
          <p:cNvPr id="4" name="Picture 3" descr="5 参考积木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7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444500" y="590145"/>
            <a:ext cx="2828642" cy="2639144"/>
            <a:chOff x="444500" y="590145"/>
            <a:chExt cx="2828642" cy="2639144"/>
          </a:xfrm>
        </p:grpSpPr>
        <p:grpSp>
          <p:nvGrpSpPr>
            <p:cNvPr id="77" name="Group 76"/>
            <p:cNvGrpSpPr/>
            <p:nvPr/>
          </p:nvGrpSpPr>
          <p:grpSpPr>
            <a:xfrm>
              <a:off x="444500" y="1522714"/>
              <a:ext cx="2348507" cy="1706575"/>
              <a:chOff x="519774" y="1542301"/>
              <a:chExt cx="2348507" cy="1706575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613831" y="1542301"/>
                <a:ext cx="2159001" cy="55181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519774" y="2234146"/>
                <a:ext cx="2348507" cy="10147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在这个项目里，你将尝试自己创作一个游戏。这个游戏 包含角色、得分和</a:t>
                </a:r>
                <a:r>
                  <a:rPr lang="zh-CN" altLang="en-US" sz="1200" dirty="0" smtClean="0"/>
                  <a:t>关卡</a:t>
                </a:r>
                <a:r>
                  <a:rPr lang="zh-CN" altLang="en-US" sz="1200" dirty="0"/>
                  <a:t>之间的互动。它和经典的乒乓球游戏相似，玩家的任务就是用球拍接住球。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79" name="TextBox 78"/>
            <p:cNvSpPr txBox="1"/>
            <p:nvPr/>
          </p:nvSpPr>
          <p:spPr>
            <a:xfrm>
              <a:off x="457200" y="590145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乒乓球游戏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1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389790"/>
            <a:chOff x="441661" y="3857808"/>
            <a:chExt cx="2969349" cy="138979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053346"/>
              <a:chOff x="499401" y="4194252"/>
              <a:chExt cx="2885167" cy="105334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01473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创建</a:t>
                </a:r>
                <a:r>
                  <a:rPr lang="zh-CN" altLang="en-US" sz="1200" dirty="0"/>
                  <a:t>两个角色：一个球拍和一个</a:t>
                </a:r>
                <a:r>
                  <a:rPr lang="zh-CN" altLang="en-US" sz="1200" dirty="0" smtClean="0"/>
                  <a:t>球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</a:t>
                </a:r>
                <a:r>
                  <a:rPr lang="zh-CN" altLang="en-US" sz="1200" dirty="0"/>
                  <a:t>你的球拍角色具有互动</a:t>
                </a:r>
                <a:r>
                  <a:rPr lang="zh-CN" altLang="en-US" sz="1200" dirty="0" smtClean="0"/>
                  <a:t>性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开始</a:t>
                </a:r>
                <a:r>
                  <a:rPr lang="zh-CN" altLang="en-US" sz="1200" dirty="0"/>
                  <a:t>游戏！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4" name="TextBox 123"/>
          <p:cNvSpPr txBox="1"/>
          <p:nvPr/>
        </p:nvSpPr>
        <p:spPr>
          <a:xfrm>
            <a:off x="3791517" y="7345968"/>
            <a:ext cx="367701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这些积木用于控制球－</a:t>
            </a:r>
            <a:r>
              <a:rPr lang="en-US" altLang="zh-CN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 </a:t>
            </a:r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如果球碰到了球拍或墙壁，它可以继续运动。如果球碰到了红色区域（意味着越过了球拍），那游戏就结束了</a:t>
            </a:r>
            <a:r>
              <a: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.</a:t>
            </a:r>
            <a:endParaRPr lang="en-US" sz="1000" dirty="0">
              <a:solidFill>
                <a:srgbClr val="000000"/>
              </a:solidFill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457200" y="5679955"/>
            <a:ext cx="2795698" cy="1635676"/>
            <a:chOff x="3992282" y="2830659"/>
            <a:chExt cx="3307404" cy="1864661"/>
          </a:xfrm>
        </p:grpSpPr>
        <p:sp>
          <p:nvSpPr>
            <p:cNvPr id="96" name="TextBox 95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怎样给游戏增加难度？你可以设计不同的关卡，使用计时器或者计分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尝试通过</a:t>
              </a:r>
              <a:r>
                <a:rPr lang="zh-CN" altLang="en-US" sz="1200" dirty="0"/>
                <a:t>编辑背景来改变游戏</a:t>
              </a:r>
              <a:r>
                <a:rPr lang="zh-CN" altLang="en-US" sz="1200" dirty="0" smtClean="0"/>
                <a:t>场景。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</a:t>
              </a:r>
              <a:r>
                <a:rPr lang="zh-CN" altLang="en-US" sz="1200" dirty="0"/>
                <a:t>使用不同的按键来控制角色！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9" name="Straight Connector 98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/>
          <p:cNvSpPr txBox="1"/>
          <p:nvPr/>
        </p:nvSpPr>
        <p:spPr>
          <a:xfrm>
            <a:off x="6099411" y="6789776"/>
            <a:ext cx="1166844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Futura Condensed"/>
                <a:cs typeface="Futura Condensed"/>
              </a:rPr>
              <a:t>和墙壁互动</a:t>
            </a:r>
            <a:endParaRPr lang="zh-CN" altLang="en-US" sz="1000" dirty="0" smtClean="0">
              <a:latin typeface="Futura Condensed"/>
              <a:cs typeface="Futura Condensed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73" name="Rectangle 72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iamond 73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Diamond 77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130" y="3730625"/>
            <a:ext cx="2054860" cy="1022985"/>
          </a:xfrm>
          <a:prstGeom prst="rect">
            <a:avLst/>
          </a:prstGeom>
        </p:spPr>
      </p:pic>
      <p:pic>
        <p:nvPicPr>
          <p:cNvPr id="3" name="Picture 2" descr="6 平板积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855" y="3683000"/>
            <a:ext cx="1441450" cy="1172210"/>
          </a:xfrm>
          <a:prstGeom prst="rect">
            <a:avLst/>
          </a:prstGeom>
        </p:spPr>
      </p:pic>
      <p:pic>
        <p:nvPicPr>
          <p:cNvPr id="5" name="Picture 4" descr="7 球积木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455" y="5017770"/>
            <a:ext cx="1004570" cy="1736725"/>
          </a:xfrm>
          <a:prstGeom prst="rect">
            <a:avLst/>
          </a:prstGeom>
        </p:spPr>
      </p:pic>
      <p:pic>
        <p:nvPicPr>
          <p:cNvPr id="6" name="Picture 5" descr="8 球积木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835" y="4929505"/>
            <a:ext cx="2056765" cy="2387600"/>
          </a:xfrm>
          <a:prstGeom prst="rect">
            <a:avLst/>
          </a:prstGeom>
        </p:spPr>
      </p:pic>
      <p:pic>
        <p:nvPicPr>
          <p:cNvPr id="8" name="Picture 7" descr="9 Po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4705" y="589915"/>
            <a:ext cx="3911600" cy="2933065"/>
          </a:xfrm>
          <a:prstGeom prst="rect">
            <a:avLst/>
          </a:prstGeom>
        </p:spPr>
      </p:pic>
      <p:pic>
        <p:nvPicPr>
          <p:cNvPr id="20" name="Picture 19" descr="5 参考积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0">
            <a:off x="444500" y="598805"/>
            <a:ext cx="2828925" cy="2806702"/>
            <a:chOff x="444500" y="590145"/>
            <a:chExt cx="2828642" cy="2806829"/>
          </a:xfrm>
        </p:grpSpPr>
        <p:sp>
          <p:nvSpPr>
            <p:cNvPr id="78" name="TextBox 77"/>
            <p:cNvSpPr txBox="1"/>
            <p:nvPr/>
          </p:nvSpPr>
          <p:spPr>
            <a:xfrm>
              <a:off x="457200" y="590145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 smtClean="0">
                  <a:latin typeface="Futura Condensed"/>
                  <a:cs typeface="Futura Condensed"/>
                </a:rPr>
                <a:t>卷轴游戏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grpSp>
          <p:nvGrpSpPr>
            <p:cNvPr id="77" name="Group 76"/>
            <p:cNvGrpSpPr/>
            <p:nvPr/>
          </p:nvGrpSpPr>
          <p:grpSpPr>
            <a:xfrm>
              <a:off x="444500" y="1514235"/>
              <a:ext cx="2348507" cy="1882739"/>
              <a:chOff x="519774" y="1533822"/>
              <a:chExt cx="2348507" cy="1882739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613831" y="1533822"/>
                <a:ext cx="2159001" cy="551840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519774" y="2217627"/>
                <a:ext cx="2348507" cy="11989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在这个项目里，你将尝试自己创作一个游戏。这个游戏包含角色、得分和</a:t>
                </a:r>
                <a:r>
                  <a:rPr lang="zh-CN" altLang="en-US" sz="1200" dirty="0" smtClean="0"/>
                  <a:t>关卡</a:t>
                </a:r>
                <a:r>
                  <a:rPr lang="zh-CN" altLang="en-US" sz="1200" dirty="0"/>
                  <a:t>之间的互动。这个游戏和 </a:t>
                </a:r>
                <a:r>
                  <a:rPr lang="en-US" altLang="zh-CN" sz="1200" dirty="0"/>
                  <a:t>Flappy Bird </a:t>
                </a:r>
                <a:r>
                  <a:rPr lang="zh-CN" altLang="en-US" sz="1200" dirty="0"/>
                  <a:t>相似，玩家的任务是防止游戏角色掉到地上或者碰到某个的物体。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573940"/>
            <a:chOff x="441661" y="3857808"/>
            <a:chExt cx="2969349" cy="157394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237496"/>
              <a:chOff x="499401" y="4194252"/>
              <a:chExt cx="2885167" cy="123749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创建两个角色：一个玩家用来控制（</a:t>
                </a:r>
                <a:r>
                  <a:rPr lang="en-US" altLang="zh-CN" sz="1200" dirty="0"/>
                  <a:t>Hippo1</a:t>
                </a:r>
                <a:r>
                  <a:rPr lang="zh-CN" altLang="en-US" sz="1200" dirty="0"/>
                  <a:t>），另一个用来躲避（障碍物）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使角色</a:t>
                </a:r>
                <a:r>
                  <a:rPr lang="zh-CN" altLang="en-US" sz="1200" dirty="0"/>
                  <a:t>具有互动</a:t>
                </a:r>
                <a:r>
                  <a:rPr lang="zh-CN" altLang="en-US" sz="1200" dirty="0" smtClean="0"/>
                  <a:t>性。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给</a:t>
                </a:r>
                <a:r>
                  <a:rPr lang="zh-CN" altLang="en-US" sz="1200" dirty="0"/>
                  <a:t>障碍物添加脚本，让它们在舞台上滑动起来！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457200" y="5679955"/>
            <a:ext cx="2795698" cy="1635676"/>
            <a:chOff x="3992282" y="2830659"/>
            <a:chExt cx="3307404" cy="1864661"/>
          </a:xfrm>
        </p:grpSpPr>
        <p:sp>
          <p:nvSpPr>
            <p:cNvPr id="104" name="TextBox 103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怎样给游戏增加难度？你</a:t>
              </a:r>
              <a:r>
                <a:rPr lang="zh-CN" altLang="en-US" sz="1200" dirty="0"/>
                <a:t>可以设计不同的关卡，使用计时器或者计分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228600" indent="-22860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尝试通过</a:t>
              </a:r>
              <a:r>
                <a:rPr lang="zh-CN" altLang="en-US" sz="1200" dirty="0"/>
                <a:t>编辑背景来改变游戏</a:t>
              </a:r>
              <a:r>
                <a:rPr lang="zh-CN" altLang="en-US" sz="1200" dirty="0" smtClean="0"/>
                <a:t>场景。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</a:t>
              </a:r>
              <a:r>
                <a:rPr lang="zh-CN" altLang="en-US" sz="1200" dirty="0"/>
                <a:t>使用不同的按键来控制角色！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5510115" y="4194700"/>
            <a:ext cx="2133863" cy="3551834"/>
            <a:chOff x="5510115" y="4194700"/>
            <a:chExt cx="2133863" cy="3551834"/>
          </a:xfrm>
        </p:grpSpPr>
        <p:sp>
          <p:nvSpPr>
            <p:cNvPr id="117" name="TextBox 116"/>
            <p:cNvSpPr txBox="1"/>
            <p:nvPr/>
          </p:nvSpPr>
          <p:spPr>
            <a:xfrm>
              <a:off x="5510115" y="4194700"/>
              <a:ext cx="1892990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控制角色的移动</a:t>
              </a:r>
              <a:endPara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510115" y="7501424"/>
              <a:ext cx="2133863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明确游戏什么时候结束</a:t>
              </a:r>
              <a:endPara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510115" y="5927443"/>
              <a:ext cx="2100644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让角色不停下落</a:t>
              </a:r>
              <a:endPara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70" name="TextBox 169"/>
          <p:cNvSpPr txBox="1"/>
          <p:nvPr/>
        </p:nvSpPr>
        <p:spPr>
          <a:xfrm>
            <a:off x="3449366" y="6062869"/>
            <a:ext cx="211030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产生克隆体，在下面脚本里被用于使障碍物在屏幕上移动</a:t>
            </a:r>
            <a:endParaRPr lang="en-US" sz="1000" dirty="0" smtClean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72" name="Rectangle 71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iamond 72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iamond 73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4" name="Picture 3" descr="10 飞积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5140" y="3507105"/>
            <a:ext cx="980440" cy="687070"/>
          </a:xfrm>
          <a:prstGeom prst="rect">
            <a:avLst/>
          </a:prstGeom>
        </p:spPr>
      </p:pic>
      <p:pic>
        <p:nvPicPr>
          <p:cNvPr id="5" name="Picture 4" descr="11 下落积木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235" y="4441190"/>
            <a:ext cx="818515" cy="1486535"/>
          </a:xfrm>
          <a:prstGeom prst="rect">
            <a:avLst/>
          </a:prstGeom>
        </p:spPr>
      </p:pic>
      <p:pic>
        <p:nvPicPr>
          <p:cNvPr id="8" name="Picture 7" descr="12 停止积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235" y="6221095"/>
            <a:ext cx="1253490" cy="1240155"/>
          </a:xfrm>
          <a:prstGeom prst="rect">
            <a:avLst/>
          </a:prstGeom>
        </p:spPr>
      </p:pic>
      <p:pic>
        <p:nvPicPr>
          <p:cNvPr id="9" name="Picture 8" descr="13 克隆积木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4759325"/>
            <a:ext cx="748665" cy="1303655"/>
          </a:xfrm>
          <a:prstGeom prst="rect">
            <a:avLst/>
          </a:prstGeom>
        </p:spPr>
      </p:pic>
      <p:pic>
        <p:nvPicPr>
          <p:cNvPr id="10" name="Picture 9" descr="14 移动积木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210" y="6456045"/>
            <a:ext cx="1550670" cy="130746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9790" y="3695700"/>
            <a:ext cx="1885315" cy="925195"/>
          </a:xfrm>
          <a:prstGeom prst="rect">
            <a:avLst/>
          </a:prstGeom>
        </p:spPr>
      </p:pic>
      <p:pic>
        <p:nvPicPr>
          <p:cNvPr id="20" name="Picture 19" descr="5 参考积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7885" y="478790"/>
            <a:ext cx="3865880" cy="2926715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9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设计游戏时你遇到的挑战是什么？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你最自豪的是部分是什么？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457995" y="6476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新手游戏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3800" dirty="0" smtClean="0">
              <a:latin typeface="Futura Condensed"/>
              <a:cs typeface="Futura Condensed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3" name="Picture 32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6" y="1526052"/>
            <a:ext cx="2357171" cy="1523714"/>
            <a:chOff x="422410" y="1479489"/>
            <a:chExt cx="2357171" cy="1523714"/>
          </a:xfrm>
        </p:grpSpPr>
        <p:sp>
          <p:nvSpPr>
            <p:cNvPr id="10" name="TextBox 9"/>
            <p:cNvSpPr txBox="1"/>
            <p:nvPr/>
          </p:nvSpPr>
          <p:spPr>
            <a:xfrm>
              <a:off x="515544" y="1479489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在 </a:t>
              </a:r>
              <a:r>
                <a:rPr lang="en-US" altLang="zh-CN" sz="1200" dirty="0"/>
                <a:t>S</a:t>
              </a:r>
              <a:r>
                <a:rPr lang="en-US" sz="1200" dirty="0"/>
                <a:t>cratch </a:t>
              </a:r>
              <a:r>
                <a:rPr lang="zh-CN" altLang="en-US" sz="1200" dirty="0"/>
                <a:t>项目中如何计分呢？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410" y="2173258"/>
              <a:ext cx="235717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在“大鱼吃小鱼”游戏中，玩家需要操作鼠标，引导大鱼尽可能吃到更多的小鱼。你将</a:t>
              </a:r>
              <a:r>
                <a:rPr lang="zh-CN" altLang="en-US" sz="1200" dirty="0" smtClean="0"/>
                <a:t>通过</a:t>
              </a:r>
              <a:r>
                <a:rPr lang="zh-CN" altLang="en-US" sz="1200" dirty="0"/>
                <a:t>增加一个得分变量， 改编这个游戏。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26672" y="4228628"/>
            <a:ext cx="2885167" cy="176974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/>
              <a:t>打开“大鱼吃小鱼”项目</a:t>
            </a:r>
            <a:r>
              <a:rPr lang="zh-CN" altLang="en-US" sz="1200" dirty="0" smtClean="0"/>
              <a:t>页面</a:t>
            </a:r>
            <a:r>
              <a:rPr lang="zh-CN" altLang="en-US" sz="1200" dirty="0" smtClean="0">
                <a:hlinkClick r:id="rId1" action="ppaction://hlinkfile"/>
              </a:rPr>
              <a:t>https://create.codelab.club/projects/1110/</a:t>
            </a:r>
            <a:endParaRPr lang="en-US" sz="1200" dirty="0" smtClean="0">
              <a:latin typeface="Futura Condensed"/>
              <a:cs typeface="Futura Condensed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/>
              <a:t>点击</a:t>
            </a:r>
            <a:r>
              <a:rPr lang="en-US" altLang="zh-CN" sz="1200" dirty="0"/>
              <a:t>“</a:t>
            </a:r>
            <a:r>
              <a:rPr lang="zh-CN" altLang="en-US" sz="1200" dirty="0"/>
              <a:t>变量</a:t>
            </a:r>
            <a:r>
              <a:rPr lang="en-US" altLang="zh-CN" sz="1200" dirty="0"/>
              <a:t>”</a:t>
            </a:r>
            <a:r>
              <a:rPr lang="zh-CN" altLang="en-US" sz="1200" dirty="0"/>
              <a:t>模块中的“建立一个变量” 按钮，创建并命名一个得分变量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测试变量积木，并</a:t>
            </a:r>
            <a:r>
              <a:rPr lang="zh-CN" altLang="en-US" sz="1200" dirty="0"/>
              <a:t>给项目</a:t>
            </a:r>
            <a:r>
              <a:rPr lang="zh-CN" altLang="en-US" sz="1200" dirty="0" smtClean="0"/>
              <a:t>增加得分功能</a:t>
            </a:r>
            <a:r>
              <a:rPr lang="zh-CN" altLang="en-US" sz="1200" dirty="0"/>
              <a:t>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36830" y="8634978"/>
            <a:ext cx="3775457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不知该怎样使用变量？点击这个网址学习一下吧： </a:t>
            </a:r>
            <a:r>
              <a:rPr lang="zh-CN" altLang="en-US" sz="1200" dirty="0">
                <a:hlinkClick r:id="rId2" action="ppaction://hlinkfile"/>
              </a:rPr>
              <a:t>https://create.codelab.club/projects/1106/</a:t>
            </a:r>
            <a:r>
              <a:rPr lang="zh-CN" altLang="en-US" sz="1200" dirty="0"/>
              <a:t> 或者观看一下这个视频: </a:t>
            </a:r>
            <a:r>
              <a:rPr lang="zh-CN" altLang="en-US" sz="1200" dirty="0">
                <a:hlinkClick r:id="rId3"/>
              </a:rPr>
              <a:t>http://youtu.be/uXq379XkhVw</a:t>
            </a:r>
            <a:endParaRPr lang="en-US" sz="1200" dirty="0" smtClean="0">
              <a:latin typeface="Futura Condensed"/>
              <a:cs typeface="Futura Condensed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探索和学习包含变量的游戏：如何创建变量，如何在项目中增加得分。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424949" y="8495278"/>
            <a:ext cx="3169652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你的项目添加到“大鱼吃小鱼改编</a:t>
            </a:r>
            <a:r>
              <a:rPr lang="zh-CN" altLang="en-US" sz="1200" dirty="0">
                <a:sym typeface="+mn-ea"/>
              </a:rPr>
              <a:t>”</a:t>
            </a:r>
            <a:r>
              <a:rPr lang="zh-CN" altLang="en-US" sz="1200" dirty="0"/>
              <a:t>工作室中吧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dirty="0">
                <a:hlinkClick r:id="rId4" action="ppaction://hlinkfile"/>
              </a:rPr>
              <a:t>https://create.codelab.club/studios/85/</a:t>
            </a:r>
            <a:endParaRPr lang="en-US" sz="11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尝试</a:t>
            </a:r>
            <a:r>
              <a:rPr lang="zh-CN" altLang="en-US" sz="1200" dirty="0"/>
              <a:t>着挑战一下自己，制作更多的作品吧！怎样使用分数来增加游戏的</a:t>
            </a:r>
            <a:r>
              <a:rPr lang="zh-CN" altLang="en-US" sz="1200" dirty="0" smtClean="0"/>
              <a:t>难度</a:t>
            </a:r>
            <a:r>
              <a:rPr lang="zh-CN" altLang="en-US" sz="1200" dirty="0"/>
              <a:t>呢</a:t>
            </a:r>
            <a:r>
              <a:rPr lang="zh-CN" altLang="en-US" sz="1200" dirty="0" smtClean="0"/>
              <a:t>？</a:t>
            </a:r>
            <a:endParaRPr lang="en-US" altLang="zh-CN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找到</a:t>
            </a:r>
            <a:r>
              <a:rPr lang="zh-CN" altLang="en-US" sz="1200" dirty="0"/>
              <a:t>一个对你有启发的游戏，试着改编一下吧</a:t>
            </a:r>
            <a:r>
              <a:rPr lang="zh-CN" altLang="en-US" sz="1200" dirty="0" smtClean="0"/>
              <a:t>！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4212287" y="8432353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44691" y="3857808"/>
            <a:ext cx="2953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从这里开始</a:t>
            </a:r>
            <a:endParaRPr lang="en-US" altLang="zh-CN" sz="16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535219" y="4194252"/>
            <a:ext cx="2717679" cy="2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Screen Shot 2014-06-10 at 5.39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224" y="746032"/>
            <a:ext cx="3693476" cy="276747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6351394"/>
            <a:ext cx="7772401" cy="2153959"/>
            <a:chOff x="0" y="6351394"/>
            <a:chExt cx="7772401" cy="2153959"/>
          </a:xfrm>
        </p:grpSpPr>
        <p:sp>
          <p:nvSpPr>
            <p:cNvPr id="33" name="Rectangle 32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582347" y="7884634"/>
              <a:ext cx="3190054" cy="507475"/>
              <a:chOff x="4582347" y="7884634"/>
              <a:chExt cx="3190054" cy="507475"/>
            </a:xfrm>
          </p:grpSpPr>
          <p:sp>
            <p:nvSpPr>
              <p:cNvPr id="35" name="Diamond 34"/>
              <p:cNvSpPr/>
              <p:nvPr/>
            </p:nvSpPr>
            <p:spPr>
              <a:xfrm>
                <a:off x="5986874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582347" y="7884634"/>
                <a:ext cx="31900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62" name="Oval Callout 61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rgbClr val="EBF1DE"/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感觉进入死胡同了么？没关系！试试以下这些方法。。。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457995" y="647673"/>
            <a:ext cx="28159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得分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5 新建变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8540" y="4228465"/>
            <a:ext cx="1612900" cy="774700"/>
          </a:xfrm>
          <a:prstGeom prst="rect">
            <a:avLst/>
          </a:prstGeom>
        </p:spPr>
      </p:pic>
      <p:pic>
        <p:nvPicPr>
          <p:cNvPr id="12" name="Picture 11" descr="16 变量命名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0" y="3860800"/>
            <a:ext cx="1917700" cy="1555750"/>
          </a:xfrm>
          <a:prstGeom prst="rect">
            <a:avLst/>
          </a:prstGeom>
        </p:spPr>
      </p:pic>
      <p:pic>
        <p:nvPicPr>
          <p:cNvPr id="15" name="Picture 14" descr="17 变量积木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56275" y="5582920"/>
            <a:ext cx="1495425" cy="1996440"/>
          </a:xfrm>
          <a:prstGeom prst="rect">
            <a:avLst/>
          </a:prstGeom>
        </p:spPr>
      </p:pic>
      <p:pic>
        <p:nvPicPr>
          <p:cNvPr id="16" name="Picture 15" descr="18 得分积木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8540" y="5582920"/>
            <a:ext cx="1612900" cy="1895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你</a:t>
              </a:r>
              <a:r>
                <a:rPr lang="zh-CN" altLang="en-US" sz="1600" dirty="0">
                  <a:latin typeface="Futura Condensed"/>
                  <a:cs typeface="Futura Condensed"/>
                </a:rPr>
                <a:t>会怎样向他人解释变量呢？ 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变量有什么用呢？ 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2" name="Picture 31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7995" y="6730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得分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6639</Words>
  <Application>WPS Presentation</Application>
  <PresentationFormat>Custom</PresentationFormat>
  <Paragraphs>495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836</cp:revision>
  <cp:lastPrinted>2020-10-02T13:32:17Z</cp:lastPrinted>
  <dcterms:created xsi:type="dcterms:W3CDTF">2020-10-02T13:32:17Z</dcterms:created>
  <dcterms:modified xsi:type="dcterms:W3CDTF">2020-10-02T13:32:17Z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